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8" r:id="rId2"/>
    <p:sldId id="455" r:id="rId3"/>
    <p:sldId id="459" r:id="rId4"/>
    <p:sldId id="472" r:id="rId5"/>
    <p:sldId id="474" r:id="rId6"/>
    <p:sldId id="471" r:id="rId7"/>
    <p:sldId id="475" r:id="rId8"/>
    <p:sldId id="476" r:id="rId9"/>
    <p:sldId id="456" r:id="rId10"/>
    <p:sldId id="458" r:id="rId11"/>
    <p:sldId id="473" r:id="rId12"/>
    <p:sldId id="452" r:id="rId13"/>
    <p:sldId id="466" r:id="rId14"/>
    <p:sldId id="465" r:id="rId15"/>
    <p:sldId id="323" r:id="rId16"/>
    <p:sldId id="468" r:id="rId17"/>
    <p:sldId id="463" r:id="rId18"/>
    <p:sldId id="469" r:id="rId19"/>
    <p:sldId id="478" r:id="rId20"/>
    <p:sldId id="276" r:id="rId21"/>
    <p:sldId id="462" r:id="rId22"/>
    <p:sldId id="461" r:id="rId23"/>
    <p:sldId id="464" r:id="rId24"/>
    <p:sldId id="467" r:id="rId25"/>
    <p:sldId id="477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9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27" d="100"/>
        <a:sy n="227" d="100"/>
      </p:scale>
      <p:origin x="0" y="95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C93D73-BA1E-487B-8873-00AF53670A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09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4245F8-17F5-423C-8BF3-7EE724768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89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382F357-966A-4C8E-A1B8-2B7B7C60D14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B4AB540-E346-43C2-A902-DEBCD69F1DD0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73846901-8C55-40AD-AF8F-FEA7F7B3E34F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5A611B3-AEC7-46DB-A768-96ED7F5117DB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F600E833-4BCC-4289-8520-1EB340603444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As Board members, we come and we go, but this Mission endures!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DC0E645F-8C80-4D5A-8763-927FBFCF5C37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FE19CCD5-9156-4B9E-A804-31BD7031BBAB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A leadership team…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D3B6C234-AA42-42F5-95F3-46AA7DBFD77A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A leadership team…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D380AD25-0BD0-4D79-A960-2D5B96291A94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D0DFD167-4405-4BC8-9487-DC5363F25A07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ADE9823-AB95-4A99-9B07-3A3D8F38FC12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E1282B90-0AB5-4199-898B-619022AF4C8D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A38B4D6-1AE2-406C-9F4B-565192BE53AF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WE PRESUME THAT YOUR OVERARCHING GOAL IS A HIGHLY EFFICIENT DELIVERY OF PUBLIC SERVICES AS EXPRESSED BY YOUR MISSION.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8076EA06-EC45-4642-B2A1-AC0DD03B6D31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9A8CC09-1C6D-484E-BFC9-30B0702C0A5F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7684C32-C081-48BE-B94A-BF8C2FDD4597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F13FAD7-4593-4463-948B-4D015F774C5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9BF2CD3-B10D-4F93-AFC5-906D7B49F970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CEF48DC-8C34-4071-B77C-CD12A19C27F8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46F3F-E155-4381-A1DE-2494C08A99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245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9AE57-3495-4186-ACC0-3F0D28E4CE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16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C9ADE1-D708-4FAA-8606-FCF49EDCBC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6740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52E6AF-E910-4E5B-BE16-962D899EAB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55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ABF2C3-024E-4E2A-B324-1D99D1A8F7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75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27E758-333D-423B-A992-6BC9FDA254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6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261E9A-FE84-42B9-80FF-060C715F70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713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A89359-6AD7-420E-8466-DF0DBC0EAD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48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9AE209-DF81-49F4-9A1B-9887839D4B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27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0DA69D-D4FF-4A59-BE89-B901F53A29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436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B23E46-BA42-4EC1-BB49-03F0632E44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009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FFF155-5CB5-4C0A-AA84-B308E0A57B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967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72114F-2C5F-4403-8CA1-8366CD1098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52F831D-5F20-4164-BB49-5E24C0862A7A}" type="slidenum">
              <a:rPr lang="en-US" altLang="en-US" sz="1400"/>
              <a:pPr/>
              <a:t>1</a:t>
            </a:fld>
            <a:endParaRPr lang="en-US" altLang="en-US" sz="140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57200" y="457200"/>
            <a:ext cx="8229600" cy="594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133600" y="838200"/>
            <a:ext cx="47244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b="1" dirty="0" smtClean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2400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  <a:cs typeface="ＭＳ Ｐゴシック" charset="0"/>
              </a:rPr>
              <a:t>San Mateo County Harbor District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solidFill>
                  <a:srgbClr val="CC181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  <a:cs typeface="ＭＳ Ｐゴシック" charset="0"/>
              </a:rPr>
              <a:t>Board Dynamics Workshop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>
              <a:solidFill>
                <a:srgbClr val="CC1814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>
              <a:solidFill>
                <a:srgbClr val="CC1814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1400" b="1" dirty="0">
                <a:solidFill>
                  <a:srgbClr val="CC181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  <a:cs typeface="ＭＳ Ｐゴシック" charset="0"/>
              </a:rPr>
              <a:t>      Brent H. Ives, Principal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1400" b="1" dirty="0">
                <a:solidFill>
                  <a:srgbClr val="CC181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  <a:cs typeface="ＭＳ Ｐゴシック" charset="0"/>
              </a:rPr>
              <a:t>BHI Management Consulting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1400" b="1" dirty="0" smtClean="0">
                <a:solidFill>
                  <a:srgbClr val="CC181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ＭＳ Ｐゴシック" charset="0"/>
                <a:cs typeface="ＭＳ Ｐゴシック" charset="0"/>
              </a:rPr>
              <a:t>February 11, 2015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4000" i="1" dirty="0">
              <a:solidFill>
                <a:srgbClr val="000090"/>
              </a:solidFill>
              <a:ea typeface="ＭＳ Ｐゴシック" charset="0"/>
              <a:cs typeface="ＭＳ Ｐゴシック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638800"/>
            <a:ext cx="33528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38200"/>
            <a:ext cx="44958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14117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altLang="en-US" sz="1400" smtClean="0">
                <a:latin typeface="Helvetica" charset="0"/>
              </a:rPr>
              <a:t>www.bhiconsulting.com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6AB90C4-93A1-48C1-A901-D829FB61CBFC}" type="slidenum">
              <a:rPr lang="en-US" altLang="en-US" sz="1400">
                <a:latin typeface="Helvetica" charset="0"/>
              </a:rPr>
              <a:pPr/>
              <a:t>10</a:t>
            </a:fld>
            <a:endParaRPr lang="en-US" altLang="en-US" sz="1400">
              <a:latin typeface="Helvetica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53463" cy="13954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smtClean="0">
                <a:latin typeface="Helvetica" charset="0"/>
              </a:rPr>
              <a:t>SMCHD Board</a:t>
            </a:r>
            <a:br>
              <a:rPr lang="en-US" altLang="en-US" sz="3600" smtClean="0">
                <a:latin typeface="Helvetica" charset="0"/>
              </a:rPr>
            </a:br>
            <a:r>
              <a:rPr lang="ja-JP" altLang="en-US" sz="3200" smtClean="0">
                <a:solidFill>
                  <a:srgbClr val="FF0000"/>
                </a:solidFill>
                <a:latin typeface="Helvetica" charset="0"/>
              </a:rPr>
              <a:t>“</a:t>
            </a:r>
            <a:r>
              <a:rPr lang="en-US" altLang="ja-JP" sz="3200" i="1" smtClean="0">
                <a:solidFill>
                  <a:srgbClr val="FF0000"/>
                </a:solidFill>
                <a:latin typeface="Helvetica" charset="0"/>
              </a:rPr>
              <a:t>An Overview of Service</a:t>
            </a:r>
            <a:r>
              <a:rPr lang="ja-JP" altLang="en-US" sz="3200" i="1" smtClean="0">
                <a:solidFill>
                  <a:srgbClr val="FF0000"/>
                </a:solidFill>
                <a:latin typeface="Helvetica" charset="0"/>
              </a:rPr>
              <a:t>”</a:t>
            </a:r>
            <a:endParaRPr lang="en-US" altLang="en-US" sz="3200" smtClean="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4724400"/>
          </a:xfrm>
        </p:spPr>
        <p:txBody>
          <a:bodyPr/>
          <a:lstStyle/>
          <a:p>
            <a:pPr algn="ctr">
              <a:lnSpc>
                <a:spcPct val="140000"/>
              </a:lnSpc>
              <a:buFontTx/>
              <a:buNone/>
            </a:pPr>
            <a:endParaRPr lang="en-US" altLang="en-US" b="1" i="1" smtClean="0">
              <a:solidFill>
                <a:srgbClr val="000090"/>
              </a:solidFill>
              <a:latin typeface="Noteworthy Light" charset="0"/>
            </a:endParaRPr>
          </a:p>
          <a:p>
            <a:pPr algn="ctr">
              <a:lnSpc>
                <a:spcPct val="140000"/>
              </a:lnSpc>
              <a:buFontTx/>
              <a:buNone/>
            </a:pPr>
            <a:r>
              <a:rPr lang="en-US" altLang="en-US" b="1" i="1" smtClean="0">
                <a:solidFill>
                  <a:srgbClr val="000090"/>
                </a:solidFill>
                <a:latin typeface="Noteworthy Light" charset="0"/>
              </a:rPr>
              <a:t>When a man (or woman) assumes a public trust, he should consider himself as </a:t>
            </a:r>
            <a:r>
              <a:rPr lang="en-US" altLang="en-US" b="1" i="1" u="sng" smtClean="0">
                <a:solidFill>
                  <a:srgbClr val="000090"/>
                </a:solidFill>
                <a:latin typeface="Noteworthy Light" charset="0"/>
              </a:rPr>
              <a:t>public property</a:t>
            </a:r>
            <a:r>
              <a:rPr lang="en-US" altLang="en-US" b="1" i="1" smtClean="0">
                <a:solidFill>
                  <a:srgbClr val="000090"/>
                </a:solidFill>
                <a:latin typeface="Noteworthy Light" charset="0"/>
              </a:rPr>
              <a:t>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rgbClr val="000090"/>
                </a:solidFill>
                <a:latin typeface="Helvetica" charset="0"/>
              </a:rPr>
              <a:t>															</a:t>
            </a:r>
            <a:r>
              <a:rPr lang="en-US" altLang="en-US" sz="1800" smtClean="0">
                <a:solidFill>
                  <a:srgbClr val="000090"/>
                </a:solidFill>
                <a:latin typeface="Helvetica" charset="0"/>
              </a:rPr>
              <a:t>	- Thomas Jefferson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smtClean="0">
              <a:solidFill>
                <a:srgbClr val="FF0000"/>
              </a:solidFill>
              <a:latin typeface="Helvetica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smtClean="0">
              <a:solidFill>
                <a:srgbClr val="FF0000"/>
              </a:solidFill>
              <a:latin typeface="Helvetica" charset="0"/>
            </a:endParaRPr>
          </a:p>
        </p:txBody>
      </p:sp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324600"/>
            <a:ext cx="10668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0198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altLang="en-US" sz="1400" smtClean="0">
                <a:latin typeface="Helvetica" charset="0"/>
              </a:rPr>
              <a:t>www.bhiconsulting.com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F799B704-6343-471B-8680-B060AEB463A2}" type="slidenum">
              <a:rPr lang="en-US" altLang="en-US" sz="1400">
                <a:latin typeface="Helvetica" charset="0"/>
              </a:rPr>
              <a:pPr/>
              <a:t>11</a:t>
            </a:fld>
            <a:endParaRPr lang="en-US" altLang="en-US" sz="1400">
              <a:latin typeface="Helvetica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53463" cy="13954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smtClean="0">
                <a:latin typeface="Helvetica" charset="0"/>
              </a:rPr>
              <a:t>SMCHD Board</a:t>
            </a:r>
            <a:br>
              <a:rPr lang="en-US" altLang="en-US" sz="3600" smtClean="0">
                <a:latin typeface="Helvetica" charset="0"/>
              </a:rPr>
            </a:br>
            <a:r>
              <a:rPr lang="ja-JP" altLang="en-US" sz="3200" smtClean="0">
                <a:solidFill>
                  <a:srgbClr val="FF0000"/>
                </a:solidFill>
                <a:latin typeface="Helvetica" charset="0"/>
              </a:rPr>
              <a:t>“</a:t>
            </a:r>
            <a:r>
              <a:rPr lang="en-US" altLang="ja-JP" sz="3200" i="1" smtClean="0">
                <a:solidFill>
                  <a:srgbClr val="FF0000"/>
                </a:solidFill>
                <a:latin typeface="Helvetica" charset="0"/>
              </a:rPr>
              <a:t>An Overview of Service</a:t>
            </a:r>
            <a:r>
              <a:rPr lang="ja-JP" altLang="en-US" sz="3200" i="1" smtClean="0">
                <a:solidFill>
                  <a:srgbClr val="FF0000"/>
                </a:solidFill>
                <a:latin typeface="Helvetica" charset="0"/>
              </a:rPr>
              <a:t>”</a:t>
            </a:r>
            <a:endParaRPr lang="en-US" altLang="en-US" sz="3200" smtClean="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534400" cy="4724400"/>
          </a:xfrm>
        </p:spPr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altLang="en-US" sz="2400" b="1" i="1" smtClean="0">
                <a:solidFill>
                  <a:srgbClr val="000090"/>
                </a:solidFill>
                <a:latin typeface="Noteworthy Light" charset="0"/>
              </a:rPr>
              <a:t>•  You do not need to “like” one another, but… you do need to work together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400" b="1" i="1" smtClean="0">
                <a:solidFill>
                  <a:srgbClr val="000090"/>
                </a:solidFill>
                <a:latin typeface="Noteworthy Light" charset="0"/>
              </a:rPr>
              <a:t>• There is precedence for working together , even when fundamentally different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400" b="1" i="1" smtClean="0">
                <a:solidFill>
                  <a:srgbClr val="000090"/>
                </a:solidFill>
                <a:latin typeface="Noteworthy Light" charset="0"/>
              </a:rPr>
              <a:t>	- Founders of the country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400" b="1" i="1" smtClean="0">
                <a:solidFill>
                  <a:srgbClr val="000090"/>
                </a:solidFill>
                <a:latin typeface="Noteworthy Light" charset="0"/>
              </a:rPr>
              <a:t>	- Roosevelt, Churchill, Stalin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400" b="1" i="1" smtClean="0">
                <a:solidFill>
                  <a:srgbClr val="000090"/>
                </a:solidFill>
                <a:latin typeface="Noteworthy Light" charset="0"/>
              </a:rPr>
              <a:t>	- Clinton/Bush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400" b="1" i="1" smtClean="0">
                <a:solidFill>
                  <a:srgbClr val="000090"/>
                </a:solidFill>
                <a:latin typeface="Noteworthy Light" charset="0"/>
              </a:rPr>
              <a:t>• These all rose to the </a:t>
            </a:r>
            <a:r>
              <a:rPr lang="en-US" altLang="en-US" sz="2400" b="1" i="1" u="sng" smtClean="0">
                <a:solidFill>
                  <a:srgbClr val="000090"/>
                </a:solidFill>
                <a:latin typeface="Noteworthy Light" charset="0"/>
              </a:rPr>
              <a:t>greater need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400" b="1" i="1" smtClean="0">
                <a:solidFill>
                  <a:srgbClr val="000090"/>
                </a:solidFill>
                <a:latin typeface="Noteworthy Light" charset="0"/>
              </a:rPr>
              <a:t>• You can too!  In fact…</a:t>
            </a:r>
            <a:endParaRPr lang="en-US" altLang="en-US" sz="2400" smtClean="0">
              <a:solidFill>
                <a:srgbClr val="FF0000"/>
              </a:solidFill>
              <a:latin typeface="Helvetica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smtClean="0">
              <a:solidFill>
                <a:srgbClr val="FF0000"/>
              </a:solidFill>
              <a:latin typeface="Helvetica" charset="0"/>
            </a:endParaRPr>
          </a:p>
        </p:txBody>
      </p:sp>
      <p:pic>
        <p:nvPicPr>
          <p:cNvPr id="3584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324600"/>
            <a:ext cx="10668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0198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67C2AB24-072E-42D5-BEAA-1AFAFC1C2BBD}" type="slidenum">
              <a:rPr lang="en-US" altLang="en-US" sz="1400"/>
              <a:pPr/>
              <a:t>12</a:t>
            </a:fld>
            <a:endParaRPr lang="en-US" altLang="en-US" sz="1400"/>
          </a:p>
        </p:txBody>
      </p:sp>
      <p:sp>
        <p:nvSpPr>
          <p:cNvPr id="165890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4724400"/>
          </a:xfrm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•• Board doesn’t listen</a:t>
            </a:r>
          </a:p>
          <a:p>
            <a:pPr marL="0" indent="0">
              <a:lnSpc>
                <a:spcPct val="110000"/>
              </a:lnSpc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Board members are disrespectful</a:t>
            </a:r>
          </a:p>
          <a:p>
            <a:pPr marL="0" indent="0">
              <a:lnSpc>
                <a:spcPct val="110000"/>
              </a:lnSpc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Board members need to learn how to treat one another</a:t>
            </a:r>
          </a:p>
          <a:p>
            <a:pPr marL="0" indent="0">
              <a:lnSpc>
                <a:spcPct val="110000"/>
              </a:lnSpc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Board members need to learn how to treat staff</a:t>
            </a: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  Board must get its act together</a:t>
            </a: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400" smtClean="0">
                <a:latin typeface="Arial" pitchFamily="34" charset="0"/>
                <a:cs typeface="Arial" pitchFamily="34" charset="0"/>
              </a:rPr>
            </a:b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•• Board has the opportunity to make things better</a:t>
            </a: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 Board is likely to mess this up</a:t>
            </a: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 Board needs to stabilize things now, make some changes but make them in due course …</a:t>
            </a:r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solidFill>
            <a:srgbClr val="3366FF"/>
          </a:solidFill>
        </p:spPr>
        <p:txBody>
          <a:bodyPr/>
          <a:lstStyle/>
          <a:p>
            <a:r>
              <a:rPr lang="en-US" altLang="en-US" smtClean="0">
                <a:latin typeface="Arial" pitchFamily="34" charset="0"/>
                <a:cs typeface="Arial" pitchFamily="34" charset="0"/>
              </a:rPr>
              <a:t>Inputs (Public/Interviews)</a:t>
            </a:r>
          </a:p>
        </p:txBody>
      </p:sp>
      <p:pic>
        <p:nvPicPr>
          <p:cNvPr id="3789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0198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2050"/>
            <a:ext cx="2130425" cy="474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/>
            <a:fld id="{023E5353-8785-4F93-9A6C-6344E0CB463B}" type="slidenum">
              <a:rPr lang="en-US" altLang="en-US" sz="1400">
                <a:latin typeface="Helvetica" charset="0"/>
              </a:rPr>
              <a:pPr algn="ctr"/>
              <a:t>13</a:t>
            </a:fld>
            <a:endParaRPr lang="en-US" altLang="en-US" sz="1400">
              <a:latin typeface="Helvetica" charset="0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>
                <a:latin typeface="Helvetica" charset="0"/>
              </a:rPr>
              <a:t>SMCHD Board</a:t>
            </a:r>
            <a:br>
              <a:rPr lang="en-US" altLang="en-US" sz="3600" smtClean="0">
                <a:latin typeface="Helvetica" charset="0"/>
              </a:rPr>
            </a:br>
            <a:r>
              <a:rPr lang="en-US" altLang="en-US" sz="3200" i="1" smtClean="0">
                <a:solidFill>
                  <a:srgbClr val="FF0000"/>
                </a:solidFill>
                <a:latin typeface="Helvetica" charset="0"/>
              </a:rPr>
              <a:t>Working together to put Mission First</a:t>
            </a:r>
            <a:endParaRPr lang="en-US" altLang="en-US" smtClean="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6858000" cy="45720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Wingdings" charset="0"/>
              <a:buNone/>
              <a:defRPr/>
            </a:pPr>
            <a:r>
              <a:rPr lang="en-US" sz="2000" dirty="0">
                <a:latin typeface="Helvetica" charset="0"/>
                <a:ea typeface="ＭＳ Ｐゴシック" charset="0"/>
              </a:rPr>
              <a:t>			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US" sz="2400" i="1" dirty="0">
              <a:latin typeface="Helvetica" charset="0"/>
              <a:ea typeface="ＭＳ Ｐゴシック" charset="0"/>
            </a:endParaRPr>
          </a:p>
          <a:p>
            <a:pPr eaLnBrk="1" hangingPunct="1">
              <a:lnSpc>
                <a:spcPct val="150000"/>
              </a:lnSpc>
              <a:buFont typeface="Wingdings" charset="0"/>
              <a:buNone/>
              <a:defRPr/>
            </a:pPr>
            <a:r>
              <a:rPr lang="en-US" sz="2400" i="1" dirty="0">
                <a:latin typeface="Helvetica" charset="0"/>
                <a:ea typeface="ＭＳ Ｐゴシック" charset="0"/>
              </a:rPr>
              <a:t>				</a:t>
            </a:r>
          </a:p>
        </p:txBody>
      </p:sp>
      <p:pic>
        <p:nvPicPr>
          <p:cNvPr id="38916" name="Picture 1" descr="753px-Laminar_and_turbulent_flows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7316788" cy="415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381875" y="4648200"/>
            <a:ext cx="1757363" cy="1323975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+mj-lt"/>
                <a:ea typeface="ＭＳ Ｐゴシック" charset="0"/>
                <a:cs typeface="ＭＳ Ｐゴシック" charset="0"/>
              </a:rPr>
              <a:t>Turbulent flow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ea typeface="ＭＳ Ｐゴシック" charset="0"/>
                <a:cs typeface="ＭＳ Ｐゴシック" charset="0"/>
              </a:rPr>
              <a:t>means less output,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ea typeface="ＭＳ Ｐゴシック" charset="0"/>
                <a:cs typeface="ＭＳ Ｐゴシック" charset="0"/>
              </a:rPr>
              <a:t>chaos and</a:t>
            </a:r>
          </a:p>
          <a:p>
            <a:pPr>
              <a:defRPr/>
            </a:pPr>
            <a:r>
              <a:rPr lang="en-US" sz="1600" b="1" i="1" dirty="0">
                <a:solidFill>
                  <a:srgbClr val="000000"/>
                </a:solidFill>
                <a:latin typeface="+mj-lt"/>
                <a:ea typeface="ＭＳ Ｐゴシック" charset="0"/>
                <a:cs typeface="ＭＳ Ｐゴシック" charset="0"/>
              </a:rPr>
              <a:t>INEFFICIENCY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91400" y="2209800"/>
            <a:ext cx="1454150" cy="1077913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chemeClr val="tx2">
                    <a:lumMod val="10000"/>
                  </a:schemeClr>
                </a:solidFill>
                <a:latin typeface="+mj-lt"/>
                <a:ea typeface="ＭＳ Ｐゴシック" charset="0"/>
                <a:cs typeface="ＭＳ Ｐゴシック" charset="0"/>
              </a:rPr>
              <a:t>Laminar flow </a:t>
            </a: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j-lt"/>
                <a:ea typeface="ＭＳ Ｐゴシック" charset="0"/>
                <a:cs typeface="ＭＳ Ｐゴシック" charset="0"/>
              </a:rPr>
              <a:t>means more </a:t>
            </a: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j-lt"/>
                <a:ea typeface="ＭＳ Ｐゴシック" charset="0"/>
                <a:cs typeface="ＭＳ Ｐゴシック" charset="0"/>
              </a:rPr>
              <a:t>Output - </a:t>
            </a:r>
          </a:p>
          <a:p>
            <a:pPr>
              <a:defRPr/>
            </a:pPr>
            <a:r>
              <a:rPr lang="en-US" sz="1600" b="1" i="1" dirty="0">
                <a:solidFill>
                  <a:schemeClr val="tx2">
                    <a:lumMod val="10000"/>
                  </a:schemeClr>
                </a:solidFill>
                <a:latin typeface="+mj-lt"/>
                <a:ea typeface="ＭＳ Ｐゴシック" charset="0"/>
                <a:cs typeface="ＭＳ Ｐゴシック" charset="0"/>
              </a:rPr>
              <a:t>EFFICIENCY</a:t>
            </a:r>
          </a:p>
        </p:txBody>
      </p:sp>
      <p:sp>
        <p:nvSpPr>
          <p:cNvPr id="3891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altLang="en-US" sz="1400" smtClean="0">
                <a:latin typeface="Helvetica" charset="0"/>
              </a:rPr>
              <a:t>www.bhiconsulting.com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altLang="en-US" sz="1400" smtClean="0">
                <a:latin typeface="Helvetica" charset="0"/>
              </a:rPr>
              <a:t>www.bhiconsulting.com</a:t>
            </a:r>
          </a:p>
        </p:txBody>
      </p:sp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A415AEA-F094-4B6D-93AA-9AC6B97AA4E4}" type="slidenum">
              <a:rPr lang="en-US" altLang="en-US" sz="1400">
                <a:latin typeface="Helvetica" charset="0"/>
              </a:rPr>
              <a:pPr/>
              <a:t>14</a:t>
            </a:fld>
            <a:endParaRPr lang="en-US" altLang="en-US" sz="1400">
              <a:latin typeface="Helvetica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53463" cy="13954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smtClean="0">
                <a:latin typeface="Helvetica" charset="0"/>
              </a:rPr>
              <a:t>SMCHD Board</a:t>
            </a:r>
            <a:br>
              <a:rPr lang="en-US" altLang="en-US" sz="3600" smtClean="0">
                <a:latin typeface="Helvetica" charset="0"/>
              </a:rPr>
            </a:br>
            <a:r>
              <a:rPr lang="ja-JP" altLang="en-US" sz="3200" smtClean="0">
                <a:solidFill>
                  <a:srgbClr val="FF0000"/>
                </a:solidFill>
                <a:latin typeface="Helvetica" charset="0"/>
              </a:rPr>
              <a:t>“</a:t>
            </a:r>
            <a:r>
              <a:rPr lang="en-US" altLang="ja-JP" sz="2800" i="1" smtClean="0">
                <a:solidFill>
                  <a:srgbClr val="FF0000"/>
                </a:solidFill>
                <a:latin typeface="Helvetica" charset="0"/>
              </a:rPr>
              <a:t>Poor motivations in Public Agencies</a:t>
            </a:r>
            <a:r>
              <a:rPr lang="ja-JP" altLang="en-US" sz="3200" i="1" smtClean="0">
                <a:solidFill>
                  <a:srgbClr val="FF0000"/>
                </a:solidFill>
                <a:latin typeface="Helvetica" charset="0"/>
              </a:rPr>
              <a:t>”</a:t>
            </a:r>
            <a:endParaRPr lang="en-US" altLang="en-US" sz="3200" smtClean="0">
              <a:solidFill>
                <a:srgbClr val="FF0000"/>
              </a:solidFill>
              <a:latin typeface="Helvetica" charset="0"/>
            </a:endParaRP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324600"/>
            <a:ext cx="10668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1" descr="753px-Laminar_and_turbulent_flows.sv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733800"/>
            <a:ext cx="4267200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TextBox 1"/>
          <p:cNvSpPr txBox="1">
            <a:spLocks noChangeArrowheads="1"/>
          </p:cNvSpPr>
          <p:nvPr/>
        </p:nvSpPr>
        <p:spPr bwMode="auto">
          <a:xfrm>
            <a:off x="0" y="1828800"/>
            <a:ext cx="8686800" cy="2954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en-US">
                <a:latin typeface="Arial" pitchFamily="34" charset="0"/>
                <a:cs typeface="Arial" pitchFamily="34" charset="0"/>
              </a:rPr>
              <a:t>• Focus on some other cause than the Mission</a:t>
            </a:r>
          </a:p>
          <a:p>
            <a:pPr>
              <a:lnSpc>
                <a:spcPct val="130000"/>
              </a:lnSpc>
            </a:pPr>
            <a:r>
              <a:rPr lang="en-US" altLang="en-US">
                <a:latin typeface="Arial" pitchFamily="34" charset="0"/>
                <a:cs typeface="Arial" pitchFamily="34" charset="0"/>
              </a:rPr>
              <a:t>• Focus on ONLY a single agenda or cause</a:t>
            </a:r>
          </a:p>
          <a:p>
            <a:pPr>
              <a:lnSpc>
                <a:spcPct val="130000"/>
              </a:lnSpc>
            </a:pPr>
            <a:r>
              <a:rPr lang="en-US" altLang="en-US">
                <a:latin typeface="Arial" pitchFamily="34" charset="0"/>
                <a:cs typeface="Arial" pitchFamily="34" charset="0"/>
              </a:rPr>
              <a:t>• Reluctance to buy-into the public process</a:t>
            </a:r>
          </a:p>
          <a:p>
            <a:pPr>
              <a:lnSpc>
                <a:spcPct val="130000"/>
              </a:lnSpc>
            </a:pPr>
            <a:r>
              <a:rPr lang="en-US" altLang="en-US">
                <a:latin typeface="Arial" pitchFamily="34" charset="0"/>
                <a:cs typeface="Arial" pitchFamily="34" charset="0"/>
              </a:rPr>
              <a:t>• Role misunderstanding</a:t>
            </a:r>
          </a:p>
          <a:p>
            <a:pPr>
              <a:lnSpc>
                <a:spcPct val="130000"/>
              </a:lnSpc>
            </a:pPr>
            <a:r>
              <a:rPr lang="en-US" altLang="en-US">
                <a:latin typeface="Arial" pitchFamily="34" charset="0"/>
                <a:cs typeface="Arial" pitchFamily="34" charset="0"/>
              </a:rPr>
              <a:t>• Distrust</a:t>
            </a:r>
          </a:p>
          <a:p>
            <a:pPr>
              <a:lnSpc>
                <a:spcPct val="130000"/>
              </a:lnSpc>
            </a:pPr>
            <a:r>
              <a:rPr lang="en-US" altLang="en-US">
                <a:latin typeface="Arial" pitchFamily="34" charset="0"/>
                <a:cs typeface="Arial" pitchFamily="34" charset="0"/>
              </a:rPr>
              <a:t>• Lack of Board direction…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C7EEA39-DB5F-4DEA-B494-426DE3AA1095}" type="slidenum">
              <a:rPr lang="en-US" altLang="en-US" sz="1400">
                <a:latin typeface="Helvetica" charset="0"/>
              </a:rPr>
              <a:pPr/>
              <a:t>15</a:t>
            </a:fld>
            <a:endParaRPr lang="en-US" altLang="en-US" sz="1400">
              <a:latin typeface="Helvetica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686800" cy="4343400"/>
          </a:xfrm>
          <a:solidFill>
            <a:schemeClr val="bg1"/>
          </a:solidFill>
        </p:spPr>
        <p:txBody>
          <a:bodyPr/>
          <a:lstStyle/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No one benefits from disrespect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The public gets a raw deal if their representatives lose their bearings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Your intentions may be white as snow, but if this appears dysfunctional….maybe it is dysfunctional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I see the situation before you as an opportunity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What to commit to??…THE MISSION  …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altLang="en-US" sz="2400" smtClean="0">
              <a:latin typeface="Arial" pitchFamily="34" charset="0"/>
              <a:cs typeface="Arial" pitchFamily="34" charset="0"/>
            </a:endParaRP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altLang="en-US" sz="2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162925" cy="1090613"/>
          </a:xfrm>
          <a:solidFill>
            <a:srgbClr val="3366FF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Your Dynamics</a:t>
            </a:r>
          </a:p>
        </p:txBody>
      </p:sp>
      <p:pic>
        <p:nvPicPr>
          <p:cNvPr id="4301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0198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8A22EC7C-C65C-4E38-A6D9-9B2EAE12ADD2}" type="slidenum">
              <a:rPr lang="en-US" altLang="en-US" sz="1400">
                <a:latin typeface="Helvetica" charset="0"/>
              </a:rPr>
              <a:pPr/>
              <a:t>16</a:t>
            </a:fld>
            <a:endParaRPr lang="en-US" altLang="en-US" sz="1400">
              <a:latin typeface="Helvetica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686800" cy="4343400"/>
          </a:xfrm>
          <a:solidFill>
            <a:schemeClr val="bg1"/>
          </a:solidFill>
        </p:spPr>
        <p:txBody>
          <a:bodyPr/>
          <a:lstStyle/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This is not a fresh start, but…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This is a turning-point!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You as a Board can begin tonight making the future easy or hard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The public and others are watching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So what to do? …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altLang="en-US" sz="2400" smtClean="0">
              <a:latin typeface="Arial" pitchFamily="34" charset="0"/>
              <a:cs typeface="Arial" pitchFamily="34" charset="0"/>
            </a:endParaRP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altLang="en-US" sz="2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162925" cy="1090613"/>
          </a:xfrm>
          <a:solidFill>
            <a:srgbClr val="3366FF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Your Opportunity</a:t>
            </a:r>
          </a:p>
        </p:txBody>
      </p:sp>
      <p:pic>
        <p:nvPicPr>
          <p:cNvPr id="4403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9436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8350FEC1-9B6B-46C5-B3A9-6B166F3AE8C7}" type="slidenum">
              <a:rPr lang="en-US" altLang="en-US" sz="1400">
                <a:latin typeface="Helvetica" charset="0"/>
              </a:rPr>
              <a:pPr/>
              <a:t>17</a:t>
            </a:fld>
            <a:endParaRPr lang="en-US" altLang="en-US" sz="1400">
              <a:latin typeface="Helvetica" charset="0"/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20638"/>
            <a:ext cx="8653463" cy="13954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smtClean="0">
                <a:latin typeface="Helvetica" charset="0"/>
              </a:rPr>
              <a:t>Its time to hit the Restart button for SMCHD!!</a:t>
            </a:r>
            <a:endParaRPr lang="en-US" altLang="en-US" sz="3200" smtClean="0">
              <a:solidFill>
                <a:srgbClr val="FF0000"/>
              </a:solidFill>
              <a:latin typeface="Helvetica" charset="0"/>
            </a:endParaRPr>
          </a:p>
        </p:txBody>
      </p:sp>
      <p:pic>
        <p:nvPicPr>
          <p:cNvPr id="45059" name="Picture 4" descr="images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81200"/>
            <a:ext cx="5867400" cy="365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C17380E-8AC4-4428-9136-A6C5169673B7}" type="slidenum">
              <a:rPr lang="en-US" altLang="en-US" sz="1400">
                <a:latin typeface="Helvetica" charset="0"/>
              </a:rPr>
              <a:pPr/>
              <a:t>18</a:t>
            </a:fld>
            <a:endParaRPr lang="en-US" altLang="en-US" sz="1400">
              <a:latin typeface="Helvetica" charset="0"/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828800"/>
            <a:ext cx="8686800" cy="4343400"/>
          </a:xfrm>
          <a:solidFill>
            <a:schemeClr val="bg1"/>
          </a:solidFill>
        </p:spPr>
        <p:txBody>
          <a:bodyPr/>
          <a:lstStyle/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#1 – Bury the hatchet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#2 -  Commit to the Mission only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#3 – Adopt some Board Norms …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altLang="en-US" sz="2400" smtClean="0">
              <a:latin typeface="Arial" pitchFamily="34" charset="0"/>
              <a:cs typeface="Arial" pitchFamily="34" charset="0"/>
            </a:endParaRP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altLang="en-US" sz="2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162925" cy="1090613"/>
          </a:xfrm>
          <a:solidFill>
            <a:srgbClr val="3366FF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Your Opportunity</a:t>
            </a:r>
          </a:p>
        </p:txBody>
      </p:sp>
      <p:pic>
        <p:nvPicPr>
          <p:cNvPr id="47108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9436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E0F63CA-3FB7-4B0B-A315-AC6013318548}" type="slidenum">
              <a:rPr lang="en-US" altLang="en-US" sz="1400">
                <a:latin typeface="Helvetica" charset="0"/>
              </a:rPr>
              <a:pPr/>
              <a:t>19</a:t>
            </a:fld>
            <a:endParaRPr lang="en-US" altLang="en-US" sz="1400">
              <a:latin typeface="Helvetica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2286000"/>
            <a:ext cx="8686800" cy="3886200"/>
          </a:xfrm>
          <a:solidFill>
            <a:schemeClr val="bg1"/>
          </a:solidFill>
        </p:spPr>
        <p:txBody>
          <a:bodyPr/>
          <a:lstStyle/>
          <a:p>
            <a:pPr marL="112713" indent="-112713" algn="ctr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800" smtClean="0">
                <a:latin typeface="Arial" pitchFamily="34" charset="0"/>
                <a:cs typeface="Arial" pitchFamily="34" charset="0"/>
              </a:rPr>
              <a:t>WHAT WOULD YOU LIKE TO BE ABLE TO SAY </a:t>
            </a:r>
          </a:p>
          <a:p>
            <a:pPr marL="112713" indent="-112713" algn="ctr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800" smtClean="0">
                <a:latin typeface="Arial" pitchFamily="34" charset="0"/>
                <a:cs typeface="Arial" pitchFamily="34" charset="0"/>
              </a:rPr>
              <a:t>ABOUT YOUR DISTRICT COME </a:t>
            </a:r>
          </a:p>
          <a:p>
            <a:pPr marL="112713" indent="-112713" algn="ctr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800" smtClean="0">
                <a:latin typeface="Arial" pitchFamily="34" charset="0"/>
                <a:cs typeface="Arial" pitchFamily="34" charset="0"/>
              </a:rPr>
              <a:t>FEBRUARY 11, 2016?</a:t>
            </a: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altLang="en-US" sz="2400" smtClean="0">
              <a:latin typeface="Arial" pitchFamily="34" charset="0"/>
              <a:cs typeface="Arial" pitchFamily="34" charset="0"/>
            </a:endParaRPr>
          </a:p>
          <a:p>
            <a:pPr marL="112713" indent="-112713"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altLang="en-US" sz="2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162925" cy="1090613"/>
          </a:xfrm>
          <a:solidFill>
            <a:srgbClr val="3366FF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One Year?</a:t>
            </a:r>
          </a:p>
        </p:txBody>
      </p:sp>
      <p:pic>
        <p:nvPicPr>
          <p:cNvPr id="4813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9436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0EC3C1B-F208-4572-9ED1-74236ECEECCE}" type="slidenum">
              <a:rPr lang="en-US" altLang="en-US" sz="1400"/>
              <a:pPr/>
              <a:t>2</a:t>
            </a:fld>
            <a:endParaRPr lang="en-US" altLang="en-US" sz="140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81600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Aft>
                <a:spcPts val="600"/>
              </a:spcAft>
              <a:buFontTx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I will try to lay it as straight for you as possible</a:t>
            </a:r>
          </a:p>
          <a:p>
            <a:pPr marL="0" indent="0" eaLnBrk="1" hangingPunct="1">
              <a:lnSpc>
                <a:spcPct val="120000"/>
              </a:lnSpc>
              <a:spcAft>
                <a:spcPts val="600"/>
              </a:spcAft>
              <a:buFontTx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Look at Board dynamics now</a:t>
            </a:r>
          </a:p>
          <a:p>
            <a:pPr marL="0" indent="0" eaLnBrk="1" hangingPunct="1">
              <a:lnSpc>
                <a:spcPct val="120000"/>
              </a:lnSpc>
              <a:spcAft>
                <a:spcPts val="600"/>
              </a:spcAft>
              <a:buFontTx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Discuss how to plot a pathway for a stable future</a:t>
            </a:r>
          </a:p>
          <a:p>
            <a:pPr marL="0" indent="0" eaLnBrk="1" hangingPunct="1">
              <a:lnSpc>
                <a:spcPct val="120000"/>
              </a:lnSpc>
              <a:spcAft>
                <a:spcPts val="600"/>
              </a:spcAft>
              <a:buFontTx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Potentially make some commitments</a:t>
            </a:r>
          </a:p>
          <a:p>
            <a:pPr marL="0" indent="0" eaLnBrk="1" hangingPunct="1">
              <a:lnSpc>
                <a:spcPct val="120000"/>
              </a:lnSpc>
              <a:spcAft>
                <a:spcPts val="600"/>
              </a:spcAft>
              <a:buFontTx/>
              <a:buNone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• Review some recommendations …</a:t>
            </a:r>
          </a:p>
          <a:p>
            <a:pPr marL="0" indent="0" eaLnBrk="1" hangingPunct="1">
              <a:lnSpc>
                <a:spcPct val="150000"/>
              </a:lnSpc>
              <a:spcAft>
                <a:spcPts val="600"/>
              </a:spcAft>
              <a:buFontTx/>
              <a:buNone/>
            </a:pPr>
            <a:endParaRPr lang="en-US" altLang="en-US" sz="2400" smtClean="0">
              <a:latin typeface="Helvetica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altLang="en-US" sz="2400" smtClean="0">
              <a:latin typeface="Helvetica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altLang="en-US" sz="2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solidFill>
            <a:srgbClr val="33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Workshop</a:t>
            </a:r>
            <a:endParaRPr lang="en-US" altLang="en-US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48400"/>
            <a:ext cx="10668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198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96B21D0-AEF2-412B-A02C-195219F8D97E}" type="slidenum">
              <a:rPr lang="en-US" altLang="en-US" sz="1400"/>
              <a:pPr/>
              <a:t>20</a:t>
            </a:fld>
            <a:endParaRPr lang="en-US" altLang="en-US" sz="1400"/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solidFill>
            <a:srgbClr val="33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Workshop</a:t>
            </a:r>
            <a:endParaRPr lang="en-US" altLang="en-US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91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48400"/>
            <a:ext cx="10668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6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2286000"/>
            <a:ext cx="8890000" cy="420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7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9436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8" name="TextBox 1"/>
          <p:cNvSpPr txBox="1">
            <a:spLocks noChangeArrowheads="1"/>
          </p:cNvSpPr>
          <p:nvPr/>
        </p:nvSpPr>
        <p:spPr bwMode="auto">
          <a:xfrm>
            <a:off x="647700" y="1524000"/>
            <a:ext cx="78041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i="1">
                <a:latin typeface="Arial" pitchFamily="34" charset="0"/>
                <a:cs typeface="Arial" pitchFamily="34" charset="0"/>
              </a:rPr>
              <a:t>Commit to concentrating on this Mission as your driving </a:t>
            </a:r>
          </a:p>
          <a:p>
            <a:pPr algn="ctr"/>
            <a:r>
              <a:rPr lang="en-US" altLang="en-US" i="1">
                <a:latin typeface="Arial" pitchFamily="34" charset="0"/>
                <a:cs typeface="Arial" pitchFamily="34" charset="0"/>
              </a:rPr>
              <a:t>motivator as Commissioner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52525" y="62865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/>
            <a:r>
              <a:rPr lang="en-US" altLang="en-US" sz="1400" smtClean="0">
                <a:solidFill>
                  <a:schemeClr val="accent1"/>
                </a:solidFill>
                <a:latin typeface="Helvetica" charset="0"/>
              </a:rPr>
              <a:t>www.bhiconsulting.com</a:t>
            </a:r>
          </a:p>
        </p:txBody>
      </p:sp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90925" y="62865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/>
            <a:fld id="{CD2F145A-E17E-4A01-B826-BBDE1F270940}" type="slidenum">
              <a:rPr lang="en-US" altLang="en-US" sz="1400">
                <a:solidFill>
                  <a:schemeClr val="accent1"/>
                </a:solidFill>
                <a:latin typeface="Helvetica" charset="0"/>
              </a:rPr>
              <a:pPr algn="ctr"/>
              <a:t>21</a:t>
            </a:fld>
            <a:endParaRPr lang="en-US" altLang="en-US" sz="1400">
              <a:solidFill>
                <a:schemeClr val="accent1"/>
              </a:solidFill>
              <a:latin typeface="Helvetica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04800"/>
            <a:ext cx="8653462" cy="1395413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altLang="en-US" sz="3200" smtClean="0">
                <a:latin typeface="Helvetica" charset="0"/>
              </a:rPr>
              <a:t>SMCHD Board</a:t>
            </a:r>
            <a:br>
              <a:rPr lang="en-US" altLang="en-US" sz="3200" smtClean="0">
                <a:latin typeface="Helvetica" charset="0"/>
              </a:rPr>
            </a:br>
            <a:r>
              <a:rPr lang="ja-JP" altLang="en-US" sz="3200" smtClean="0">
                <a:solidFill>
                  <a:srgbClr val="FF0000"/>
                </a:solidFill>
                <a:latin typeface="Helvetica" charset="0"/>
              </a:rPr>
              <a:t>“</a:t>
            </a:r>
            <a:r>
              <a:rPr lang="en-US" altLang="ja-JP" sz="3200" i="1" smtClean="0">
                <a:solidFill>
                  <a:srgbClr val="FF0000"/>
                </a:solidFill>
                <a:latin typeface="Helvetica" charset="0"/>
              </a:rPr>
              <a:t>Commission Norms</a:t>
            </a:r>
            <a:r>
              <a:rPr lang="ja-JP" altLang="en-US" sz="3200" i="1" smtClean="0">
                <a:solidFill>
                  <a:srgbClr val="FF0000"/>
                </a:solidFill>
                <a:latin typeface="Helvetica" charset="0"/>
              </a:rPr>
              <a:t>”</a:t>
            </a:r>
            <a:endParaRPr lang="en-US" altLang="en-US" sz="3200" b="1" smtClean="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458200" cy="4343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• This Commission should make some agreements among yourselves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• This is needed to assure that you can </a:t>
            </a:r>
            <a:r>
              <a:rPr lang="en-US" altLang="en-US" sz="2000" i="1" u="sng" smtClean="0">
                <a:solidFill>
                  <a:srgbClr val="000090"/>
                </a:solidFill>
                <a:latin typeface="Helvetica" charset="0"/>
              </a:rPr>
              <a:t>optimize your path forward </a:t>
            </a: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(your words)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• Your norms should deal with: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	- how you </a:t>
            </a:r>
            <a:r>
              <a:rPr lang="en-US" altLang="en-US" sz="2000" i="1" u="sng" smtClean="0">
                <a:solidFill>
                  <a:srgbClr val="000090"/>
                </a:solidFill>
                <a:latin typeface="Helvetica" charset="0"/>
              </a:rPr>
              <a:t>interact</a:t>
            </a: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 with one another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	- how you </a:t>
            </a:r>
            <a:r>
              <a:rPr lang="en-US" altLang="en-US" sz="2000" i="1" u="sng" smtClean="0">
                <a:solidFill>
                  <a:srgbClr val="000090"/>
                </a:solidFill>
                <a:latin typeface="Helvetica" charset="0"/>
              </a:rPr>
              <a:t>communicate</a:t>
            </a: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 with each other and staff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	- how you </a:t>
            </a:r>
            <a:r>
              <a:rPr lang="en-US" altLang="en-US" sz="2000" i="1" u="sng" smtClean="0">
                <a:solidFill>
                  <a:srgbClr val="000090"/>
                </a:solidFill>
                <a:latin typeface="Helvetica" charset="0"/>
              </a:rPr>
              <a:t>make decisions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	- how you </a:t>
            </a:r>
            <a:r>
              <a:rPr lang="en-US" altLang="en-US" sz="2000" i="1" u="sng" smtClean="0">
                <a:solidFill>
                  <a:srgbClr val="000090"/>
                </a:solidFill>
                <a:latin typeface="Helvetica" charset="0"/>
              </a:rPr>
              <a:t>do your work …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endParaRPr lang="en-US" altLang="en-US" sz="2000" i="1" smtClean="0">
              <a:solidFill>
                <a:srgbClr val="000090"/>
              </a:solidFill>
              <a:latin typeface="Helvetica" charset="0"/>
            </a:endParaRPr>
          </a:p>
        </p:txBody>
      </p:sp>
      <p:pic>
        <p:nvPicPr>
          <p:cNvPr id="5120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9436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52525" y="62865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/>
            <a:r>
              <a:rPr lang="en-US" altLang="en-US" sz="1400" smtClean="0">
                <a:solidFill>
                  <a:schemeClr val="accent1"/>
                </a:solidFill>
                <a:latin typeface="Helvetica" charset="0"/>
              </a:rPr>
              <a:t>www.bhiconsulting.com</a:t>
            </a:r>
          </a:p>
        </p:txBody>
      </p:sp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90925" y="62865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/>
            <a:fld id="{42CD56C4-B09B-4824-B2EC-00D29B6EC056}" type="slidenum">
              <a:rPr lang="en-US" altLang="en-US" sz="1400">
                <a:solidFill>
                  <a:schemeClr val="accent1"/>
                </a:solidFill>
                <a:latin typeface="Helvetica" charset="0"/>
              </a:rPr>
              <a:pPr algn="ctr"/>
              <a:t>22</a:t>
            </a:fld>
            <a:endParaRPr lang="en-US" altLang="en-US" sz="1400">
              <a:solidFill>
                <a:schemeClr val="accent1"/>
              </a:solidFill>
              <a:latin typeface="Helvetica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04800"/>
            <a:ext cx="8653462" cy="6858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altLang="ja-JP" sz="2800" i="1" u="sng" smtClean="0">
                <a:solidFill>
                  <a:srgbClr val="FF0000"/>
                </a:solidFill>
                <a:latin typeface="Helvetica" charset="0"/>
              </a:rPr>
              <a:t>Thoughts on Commission Norms 2015</a:t>
            </a:r>
            <a:endParaRPr lang="en-US" altLang="en-US" sz="2800" b="1" u="sng" smtClean="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58200" cy="4343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• We </a:t>
            </a:r>
            <a:r>
              <a:rPr lang="en-US" altLang="en-US" sz="2000" i="1" u="sng" smtClean="0">
                <a:solidFill>
                  <a:srgbClr val="000090"/>
                </a:solidFill>
                <a:latin typeface="Helvetica" charset="0"/>
              </a:rPr>
              <a:t>respect</a:t>
            </a: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 the public process, thus one another 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• When we disagree, we do so respectfully, all viewpoints are valued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• We give each other the benefit of any doubt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• We conduct the public’s business in a </a:t>
            </a:r>
            <a:r>
              <a:rPr lang="en-US" altLang="en-US" sz="2000" i="1" u="sng" smtClean="0">
                <a:solidFill>
                  <a:srgbClr val="000090"/>
                </a:solidFill>
                <a:latin typeface="Helvetica" charset="0"/>
              </a:rPr>
              <a:t>professional</a:t>
            </a: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 way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• We are </a:t>
            </a:r>
            <a:r>
              <a:rPr lang="en-US" altLang="en-US" sz="2000" i="1" u="sng" smtClean="0">
                <a:solidFill>
                  <a:srgbClr val="000090"/>
                </a:solidFill>
                <a:latin typeface="Helvetica" charset="0"/>
              </a:rPr>
              <a:t>committed</a:t>
            </a: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 to the Mission </a:t>
            </a:r>
            <a:r>
              <a:rPr lang="en-US" altLang="en-US" sz="2000" i="1" u="sng" smtClean="0">
                <a:solidFill>
                  <a:srgbClr val="000090"/>
                </a:solidFill>
                <a:latin typeface="Helvetica" charset="0"/>
              </a:rPr>
              <a:t>only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• We respect staff on a professional basis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• We both </a:t>
            </a:r>
            <a:r>
              <a:rPr lang="en-US" altLang="en-US" sz="2000" i="1" u="sng" smtClean="0">
                <a:solidFill>
                  <a:srgbClr val="000090"/>
                </a:solidFill>
                <a:latin typeface="Helvetica" charset="0"/>
              </a:rPr>
              <a:t>trust and verify</a:t>
            </a: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 our executive and staff as a whole Commission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• We are free to be open and honest, not disrespectful in our </a:t>
            </a:r>
            <a:r>
              <a:rPr lang="en-US" altLang="en-US" sz="2000" i="1" u="sng" smtClean="0">
                <a:solidFill>
                  <a:srgbClr val="000090"/>
                </a:solidFill>
                <a:latin typeface="Helvetica" charset="0"/>
              </a:rPr>
              <a:t>communications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• We formally </a:t>
            </a:r>
            <a:r>
              <a:rPr lang="en-US" altLang="en-US" sz="2000" i="1" u="sng" smtClean="0">
                <a:solidFill>
                  <a:srgbClr val="000090"/>
                </a:solidFill>
                <a:latin typeface="Helvetica" charset="0"/>
              </a:rPr>
              <a:t>communicate</a:t>
            </a: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 as a decision making body, not individuals</a:t>
            </a:r>
          </a:p>
          <a:p>
            <a:pPr marL="0" indent="0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• We stay focused on the </a:t>
            </a:r>
            <a:r>
              <a:rPr lang="en-US" altLang="en-US" sz="2000" i="1" u="sng" smtClean="0">
                <a:solidFill>
                  <a:srgbClr val="000090"/>
                </a:solidFill>
                <a:latin typeface="Helvetica" charset="0"/>
              </a:rPr>
              <a:t>higher plain</a:t>
            </a:r>
            <a:r>
              <a:rPr lang="en-US" altLang="en-US" sz="2000" i="1" smtClean="0">
                <a:solidFill>
                  <a:srgbClr val="000090"/>
                </a:solidFill>
                <a:latin typeface="Helvetica" charset="0"/>
              </a:rPr>
              <a:t> of Mission, Vision, Results and                             Achievements</a:t>
            </a:r>
          </a:p>
        </p:txBody>
      </p:sp>
      <p:pic>
        <p:nvPicPr>
          <p:cNvPr id="53253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096000"/>
            <a:ext cx="40481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altLang="en-US" sz="1400" smtClean="0">
                <a:latin typeface="Helvetica" charset="0"/>
              </a:rPr>
              <a:t>www.bhiconsulting.com</a:t>
            </a:r>
          </a:p>
        </p:txBody>
      </p:sp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F14AF7F-3D8A-4A65-BDCF-2F8256C9F829}" type="slidenum">
              <a:rPr lang="en-US" altLang="en-US" sz="1400">
                <a:latin typeface="Helvetica" charset="0"/>
              </a:rPr>
              <a:pPr/>
              <a:t>23</a:t>
            </a:fld>
            <a:endParaRPr lang="en-US" altLang="en-US" sz="1400">
              <a:latin typeface="Helvetica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20638"/>
            <a:ext cx="8653463" cy="13954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smtClean="0">
                <a:latin typeface="Helvetica" charset="0"/>
              </a:rPr>
              <a:t>SMCHD Commission</a:t>
            </a:r>
            <a:br>
              <a:rPr lang="en-US" altLang="en-US" sz="3600" smtClean="0">
                <a:latin typeface="Helvetica" charset="0"/>
              </a:rPr>
            </a:br>
            <a:r>
              <a:rPr lang="en-US" altLang="en-US" sz="3600" smtClean="0">
                <a:latin typeface="Helvetica" charset="0"/>
              </a:rPr>
              <a:t>Moving Forward</a:t>
            </a:r>
            <a:r>
              <a:rPr lang="en-US" altLang="en-US" smtClean="0">
                <a:latin typeface="Helvetica" charset="0"/>
              </a:rPr>
              <a:t/>
            </a:r>
            <a:br>
              <a:rPr lang="en-US" altLang="en-US" smtClean="0">
                <a:latin typeface="Helvetica" charset="0"/>
              </a:rPr>
            </a:br>
            <a:endParaRPr lang="en-US" altLang="en-US" sz="3200" smtClean="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724400"/>
          </a:xfrm>
        </p:spPr>
        <p:txBody>
          <a:bodyPr/>
          <a:lstStyle/>
          <a:p>
            <a:pPr lvl="1" eaLnBrk="1" hangingPunct="1">
              <a:spcAft>
                <a:spcPts val="1200"/>
              </a:spcAft>
              <a:buFontTx/>
              <a:buChar char="-"/>
            </a:pPr>
            <a:r>
              <a:rPr lang="en-US" altLang="en-US" i="1" smtClean="0">
                <a:latin typeface="Helvetica" charset="0"/>
              </a:rPr>
              <a:t>Move on…</a:t>
            </a:r>
          </a:p>
          <a:p>
            <a:pPr lvl="1" eaLnBrk="1" hangingPunct="1">
              <a:spcAft>
                <a:spcPts val="1200"/>
              </a:spcAft>
              <a:buFontTx/>
              <a:buChar char="-"/>
            </a:pPr>
            <a:r>
              <a:rPr lang="en-US" altLang="en-US" i="1" smtClean="0">
                <a:latin typeface="Helvetica" charset="0"/>
              </a:rPr>
              <a:t>All-in!?</a:t>
            </a:r>
          </a:p>
          <a:p>
            <a:pPr lvl="1" eaLnBrk="1" hangingPunct="1">
              <a:spcAft>
                <a:spcPts val="1200"/>
              </a:spcAft>
              <a:buFontTx/>
              <a:buChar char="-"/>
            </a:pPr>
            <a:r>
              <a:rPr lang="en-US" altLang="en-US" i="1" smtClean="0">
                <a:latin typeface="Helvetica" charset="0"/>
              </a:rPr>
              <a:t>Identify and get beyond dysfunctional differences</a:t>
            </a:r>
          </a:p>
          <a:p>
            <a:pPr lvl="1" eaLnBrk="1" hangingPunct="1">
              <a:spcAft>
                <a:spcPts val="1200"/>
              </a:spcAft>
              <a:buFontTx/>
              <a:buChar char="-"/>
            </a:pPr>
            <a:r>
              <a:rPr lang="en-US" altLang="en-US" i="1" smtClean="0">
                <a:latin typeface="Helvetica" charset="0"/>
              </a:rPr>
              <a:t>Identify this Board’s work norms</a:t>
            </a:r>
          </a:p>
          <a:p>
            <a:pPr lvl="1" eaLnBrk="1" hangingPunct="1">
              <a:spcAft>
                <a:spcPts val="1200"/>
              </a:spcAft>
              <a:buFontTx/>
              <a:buChar char="-"/>
            </a:pPr>
            <a:r>
              <a:rPr lang="en-US" altLang="en-US" i="1" smtClean="0">
                <a:latin typeface="Helvetica" charset="0"/>
              </a:rPr>
              <a:t>Work on the future together …</a:t>
            </a:r>
          </a:p>
        </p:txBody>
      </p:sp>
      <p:pic>
        <p:nvPicPr>
          <p:cNvPr id="553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324600"/>
            <a:ext cx="10668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altLang="en-US" sz="1400" smtClean="0">
                <a:latin typeface="Helvetica" charset="0"/>
              </a:rPr>
              <a:t>www.bhiconsulting.com</a:t>
            </a:r>
          </a:p>
        </p:txBody>
      </p:sp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30C8604-D1EF-4606-B5C1-2992D1E10355}" type="slidenum">
              <a:rPr lang="en-US" altLang="en-US" sz="1400">
                <a:latin typeface="Helvetica" charset="0"/>
              </a:rPr>
              <a:pPr/>
              <a:t>24</a:t>
            </a:fld>
            <a:endParaRPr lang="en-US" altLang="en-US" sz="1400">
              <a:latin typeface="Helvetica" charset="0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53463" cy="13954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smtClean="0">
                <a:latin typeface="Helvetica" charset="0"/>
              </a:rPr>
              <a:t>SMCHD Board</a:t>
            </a:r>
            <a:r>
              <a:rPr lang="en-US" altLang="en-US" smtClean="0">
                <a:latin typeface="Helvetica" charset="0"/>
              </a:rPr>
              <a:t/>
            </a:r>
            <a:br>
              <a:rPr lang="en-US" altLang="en-US" smtClean="0">
                <a:latin typeface="Helvetica" charset="0"/>
              </a:rPr>
            </a:br>
            <a:r>
              <a:rPr lang="en-US" altLang="ja-JP" sz="3200" smtClean="0">
                <a:solidFill>
                  <a:srgbClr val="FF0000"/>
                </a:solidFill>
                <a:latin typeface="Helvetica" charset="0"/>
              </a:rPr>
              <a:t>Recommendations</a:t>
            </a:r>
            <a:endParaRPr lang="en-US" altLang="en-US" sz="3200" smtClean="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4724400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FontTx/>
              <a:buChar char="-"/>
            </a:pPr>
            <a:r>
              <a:rPr lang="en-US" altLang="en-US" sz="2800" i="1" smtClean="0">
                <a:latin typeface="Helvetica" charset="0"/>
              </a:rPr>
              <a:t>Establish and Practice Board Norms</a:t>
            </a:r>
          </a:p>
          <a:p>
            <a:pPr eaLnBrk="1" hangingPunct="1">
              <a:spcAft>
                <a:spcPts val="1200"/>
              </a:spcAft>
              <a:buFontTx/>
              <a:buChar char="-"/>
            </a:pPr>
            <a:r>
              <a:rPr lang="en-US" altLang="en-US" sz="2800" i="1" smtClean="0">
                <a:latin typeface="Helvetica" charset="0"/>
              </a:rPr>
              <a:t>Clarity and agreement on how agendas will be developed</a:t>
            </a:r>
          </a:p>
          <a:p>
            <a:pPr eaLnBrk="1" hangingPunct="1">
              <a:spcAft>
                <a:spcPts val="1200"/>
              </a:spcAft>
              <a:buFontTx/>
              <a:buChar char="-"/>
            </a:pPr>
            <a:r>
              <a:rPr lang="en-US" altLang="en-US" sz="2800" i="1" smtClean="0">
                <a:latin typeface="Helvetica" charset="0"/>
              </a:rPr>
              <a:t>Clarify committees and how they do their work prior to their start…slow down and do it right</a:t>
            </a:r>
          </a:p>
          <a:p>
            <a:pPr eaLnBrk="1" hangingPunct="1">
              <a:spcAft>
                <a:spcPts val="1200"/>
              </a:spcAft>
              <a:buFontTx/>
              <a:buChar char="-"/>
            </a:pPr>
            <a:r>
              <a:rPr lang="en-US" altLang="en-US" sz="2800" i="1" smtClean="0">
                <a:latin typeface="Helvetica" charset="0"/>
              </a:rPr>
              <a:t>Review, discuss and update Commissioner’s Handbook</a:t>
            </a:r>
          </a:p>
          <a:p>
            <a:pPr eaLnBrk="1" hangingPunct="1">
              <a:spcAft>
                <a:spcPts val="1200"/>
              </a:spcAft>
              <a:buFontTx/>
              <a:buChar char="-"/>
            </a:pPr>
            <a:r>
              <a:rPr lang="en-US" altLang="en-US" sz="2800" i="1" smtClean="0">
                <a:latin typeface="Helvetica" charset="0"/>
              </a:rPr>
              <a:t>Consider conducting a Board/Staff Relations workshop…</a:t>
            </a:r>
          </a:p>
        </p:txBody>
      </p:sp>
      <p:pic>
        <p:nvPicPr>
          <p:cNvPr id="573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324600"/>
            <a:ext cx="10668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altLang="en-US" sz="1400" smtClean="0">
                <a:latin typeface="Helvetica" charset="0"/>
              </a:rPr>
              <a:t>www.bhiconsulting.com</a:t>
            </a:r>
          </a:p>
        </p:txBody>
      </p:sp>
      <p:sp>
        <p:nvSpPr>
          <p:cNvPr id="593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27BB86B-C3D9-4660-AF4F-02368E28C974}" type="slidenum">
              <a:rPr lang="en-US" altLang="en-US" sz="1400">
                <a:latin typeface="Helvetica" charset="0"/>
              </a:rPr>
              <a:pPr/>
              <a:t>25</a:t>
            </a:fld>
            <a:endParaRPr lang="en-US" altLang="en-US" sz="1400">
              <a:latin typeface="Helvetica" charset="0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20638"/>
            <a:ext cx="8653463" cy="13954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smtClean="0">
                <a:latin typeface="Helvetica" charset="0"/>
              </a:rPr>
              <a:t>Effects on Recruiting</a:t>
            </a:r>
            <a:endParaRPr lang="en-US" altLang="en-US" sz="3200" smtClean="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4724400"/>
          </a:xfrm>
        </p:spPr>
        <p:txBody>
          <a:bodyPr/>
          <a:lstStyle/>
          <a:p>
            <a:pPr marL="393700" lvl="1" eaLnBrk="1" hangingPunct="1">
              <a:spcAft>
                <a:spcPts val="1200"/>
              </a:spcAft>
              <a:buFontTx/>
              <a:buChar char="-"/>
            </a:pPr>
            <a:r>
              <a:rPr lang="en-US" altLang="en-US" i="1" smtClean="0">
                <a:latin typeface="Helvetica" charset="0"/>
              </a:rPr>
              <a:t>Candidates are always assessing their next right career move</a:t>
            </a:r>
          </a:p>
          <a:p>
            <a:pPr marL="393700" lvl="1" eaLnBrk="1" hangingPunct="1">
              <a:spcAft>
                <a:spcPts val="1200"/>
              </a:spcAft>
              <a:buFontTx/>
              <a:buChar char="-"/>
            </a:pPr>
            <a:r>
              <a:rPr lang="en-US" altLang="en-US" i="1" smtClean="0">
                <a:latin typeface="Helvetica" charset="0"/>
              </a:rPr>
              <a:t>The reputation precedes you</a:t>
            </a:r>
          </a:p>
          <a:p>
            <a:pPr marL="393700" lvl="1" eaLnBrk="1" hangingPunct="1">
              <a:spcAft>
                <a:spcPts val="1200"/>
              </a:spcAft>
              <a:buFontTx/>
              <a:buChar char="-"/>
            </a:pPr>
            <a:r>
              <a:rPr lang="en-US" altLang="en-US" i="1" smtClean="0">
                <a:latin typeface="Helvetica" charset="0"/>
              </a:rPr>
              <a:t>Top talent will need to see real efforts to stablize</a:t>
            </a:r>
          </a:p>
          <a:p>
            <a:pPr marL="393700" lvl="1" eaLnBrk="1" hangingPunct="1">
              <a:spcAft>
                <a:spcPts val="1200"/>
              </a:spcAft>
              <a:buFontTx/>
              <a:buChar char="-"/>
            </a:pPr>
            <a:r>
              <a:rPr lang="en-US" altLang="en-US" i="1" smtClean="0">
                <a:latin typeface="Helvetica" charset="0"/>
              </a:rPr>
              <a:t>Your recruiter needs to be able to reference evidence of sincere effort on better Board dynamics</a:t>
            </a:r>
          </a:p>
          <a:p>
            <a:pPr marL="393700" lvl="1" eaLnBrk="1" hangingPunct="1">
              <a:spcAft>
                <a:spcPts val="1200"/>
              </a:spcAft>
              <a:buFontTx/>
              <a:buChar char="-"/>
            </a:pPr>
            <a:r>
              <a:rPr lang="en-US" altLang="en-US" i="1" smtClean="0">
                <a:latin typeface="Helvetica" charset="0"/>
              </a:rPr>
              <a:t>This will is the long game</a:t>
            </a:r>
          </a:p>
          <a:p>
            <a:pPr marL="393700" lvl="1" eaLnBrk="1" hangingPunct="1">
              <a:spcAft>
                <a:spcPts val="1200"/>
              </a:spcAft>
              <a:buFontTx/>
              <a:buChar char="-"/>
            </a:pPr>
            <a:r>
              <a:rPr lang="en-US" altLang="en-US" i="1" smtClean="0">
                <a:latin typeface="Helvetica" charset="0"/>
              </a:rPr>
              <a:t>Your new GM will need to see and feel things better </a:t>
            </a:r>
          </a:p>
        </p:txBody>
      </p:sp>
      <p:pic>
        <p:nvPicPr>
          <p:cNvPr id="5939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324600"/>
            <a:ext cx="10668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altLang="en-US" sz="1400" smtClean="0">
                <a:latin typeface="Helvetica" charset="0"/>
              </a:rPr>
              <a:t>www.bhiconsulting.com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7704603F-F9B8-4D60-81A4-48651A11BEE6}" type="slidenum">
              <a:rPr lang="en-US" altLang="en-US" sz="1400">
                <a:latin typeface="Helvetica" charset="0"/>
              </a:rPr>
              <a:pPr/>
              <a:t>3</a:t>
            </a:fld>
            <a:endParaRPr lang="en-US" altLang="en-US" sz="1400">
              <a:latin typeface="Helvetica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53463" cy="13954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smtClean="0">
                <a:latin typeface="Helvetica" charset="0"/>
              </a:rPr>
              <a:t>Where You Are </a:t>
            </a:r>
            <a:endParaRPr lang="en-US" altLang="en-US" sz="3600" smtClean="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4724400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FontTx/>
              <a:buChar char="-"/>
            </a:pPr>
            <a:r>
              <a:rPr lang="en-US" altLang="en-US" sz="2000" i="1" smtClean="0">
                <a:latin typeface="Helvetica" charset="0"/>
              </a:rPr>
              <a:t>Today’s venue creates the controlled time for you to vent</a:t>
            </a:r>
          </a:p>
          <a:p>
            <a:pPr eaLnBrk="1" hangingPunct="1">
              <a:spcAft>
                <a:spcPts val="1200"/>
              </a:spcAft>
              <a:buFontTx/>
              <a:buChar char="-"/>
            </a:pPr>
            <a:r>
              <a:rPr lang="en-US" altLang="en-US" sz="2000" i="1" smtClean="0">
                <a:latin typeface="Helvetica" charset="0"/>
              </a:rPr>
              <a:t>It creates the moment for you to better understand one another</a:t>
            </a:r>
          </a:p>
          <a:p>
            <a:pPr eaLnBrk="1" hangingPunct="1">
              <a:spcAft>
                <a:spcPts val="1200"/>
              </a:spcAft>
              <a:buFontTx/>
              <a:buChar char="-"/>
            </a:pPr>
            <a:r>
              <a:rPr lang="en-US" altLang="en-US" sz="2000" i="1" smtClean="0">
                <a:latin typeface="Helvetica" charset="0"/>
              </a:rPr>
              <a:t>You must be open and respectful</a:t>
            </a:r>
          </a:p>
          <a:p>
            <a:pPr eaLnBrk="1" hangingPunct="1">
              <a:spcAft>
                <a:spcPts val="1200"/>
              </a:spcAft>
              <a:buFontTx/>
              <a:buChar char="-"/>
            </a:pPr>
            <a:r>
              <a:rPr lang="en-US" altLang="en-US" sz="2000" i="1" smtClean="0">
                <a:latin typeface="Helvetica" charset="0"/>
              </a:rPr>
              <a:t>Get anything that may be bothering you on the table</a:t>
            </a:r>
          </a:p>
          <a:p>
            <a:pPr eaLnBrk="1" hangingPunct="1">
              <a:spcAft>
                <a:spcPts val="1200"/>
              </a:spcAft>
              <a:buFontTx/>
              <a:buChar char="-"/>
            </a:pPr>
            <a:r>
              <a:rPr lang="en-US" altLang="en-US" sz="2000" i="1" smtClean="0">
                <a:latin typeface="Helvetica" charset="0"/>
              </a:rPr>
              <a:t>This time creates that opportunity</a:t>
            </a:r>
          </a:p>
          <a:p>
            <a:pPr eaLnBrk="1" hangingPunct="1">
              <a:spcAft>
                <a:spcPts val="1200"/>
              </a:spcAft>
              <a:buFontTx/>
              <a:buChar char="-"/>
            </a:pPr>
            <a:r>
              <a:rPr lang="en-US" altLang="en-US" sz="2000" i="1" smtClean="0">
                <a:latin typeface="Helvetica" charset="0"/>
              </a:rPr>
              <a:t>Understand that you are all in this together, tough lessons of the past can instruct us as we look into the future.</a:t>
            </a:r>
          </a:p>
          <a:p>
            <a:pPr eaLnBrk="1" hangingPunct="1">
              <a:spcAft>
                <a:spcPts val="1200"/>
              </a:spcAft>
              <a:buFontTx/>
              <a:buChar char="-"/>
            </a:pPr>
            <a:r>
              <a:rPr lang="en-US" altLang="en-US" sz="2000" i="1" smtClean="0">
                <a:latin typeface="Helvetica" charset="0"/>
              </a:rPr>
              <a:t>Its time to talk about how you will and won’t work together for the good of this Mission …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  <a:buFont typeface="Wingdings" pitchFamily="2" charset="2"/>
              <a:buNone/>
            </a:pPr>
            <a:endParaRPr lang="en-US" altLang="en-US" sz="1200" i="1" smtClean="0">
              <a:latin typeface="Helvetica" charset="0"/>
            </a:endParaRPr>
          </a:p>
          <a:p>
            <a:pPr eaLnBrk="1" hangingPunct="1">
              <a:lnSpc>
                <a:spcPct val="800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sz="1200" i="1" smtClean="0">
                <a:solidFill>
                  <a:srgbClr val="FF0000"/>
                </a:solidFill>
                <a:latin typeface="Helvetica" charset="0"/>
              </a:rPr>
              <a:t>			</a:t>
            </a:r>
            <a:endParaRPr lang="en-US" altLang="en-US" i="1" smtClean="0">
              <a:solidFill>
                <a:srgbClr val="FF0000"/>
              </a:solidFill>
              <a:latin typeface="Helvetica" charset="0"/>
            </a:endParaRPr>
          </a:p>
        </p:txBody>
      </p:sp>
      <p:pic>
        <p:nvPicPr>
          <p:cNvPr id="2048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0198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90925" y="62865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/>
            <a:fld id="{598EA21F-4339-4EF1-B52E-B2DDAE996117}" type="slidenum">
              <a:rPr lang="en-US" altLang="en-US" sz="1200">
                <a:solidFill>
                  <a:srgbClr val="000000"/>
                </a:solidFill>
                <a:latin typeface="Helvetica" charset="0"/>
              </a:rPr>
              <a:pPr algn="ctr"/>
              <a:t>4</a:t>
            </a:fld>
            <a:endParaRPr lang="en-US" altLang="en-US" sz="12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7620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Helvetica" charset="0"/>
              </a:rPr>
              <a:t/>
            </a:r>
            <a:br>
              <a:rPr lang="en-US" altLang="en-US" sz="3200" smtClean="0">
                <a:latin typeface="Helvetica" charset="0"/>
              </a:rPr>
            </a:br>
            <a:r>
              <a:rPr lang="en-US" altLang="en-US" sz="3600" i="1" smtClean="0">
                <a:solidFill>
                  <a:srgbClr val="000090"/>
                </a:solidFill>
                <a:latin typeface="Helvetica" charset="0"/>
              </a:rPr>
              <a:t>Board History</a:t>
            </a:r>
            <a:endParaRPr lang="en-US" altLang="en-US" sz="3600" smtClean="0">
              <a:solidFill>
                <a:srgbClr val="000090"/>
              </a:solidFill>
              <a:latin typeface="Helvetica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029200"/>
          </a:xfrm>
        </p:spPr>
        <p:txBody>
          <a:bodyPr/>
          <a:lstStyle/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sz="2400" smtClean="0">
                <a:solidFill>
                  <a:srgbClr val="000000"/>
                </a:solidFill>
                <a:latin typeface="Helvetica" charset="0"/>
              </a:rPr>
              <a:t>History and path the Board has taken cannot be ignored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sz="2400" smtClean="0">
                <a:solidFill>
                  <a:srgbClr val="000000"/>
                </a:solidFill>
                <a:latin typeface="Helvetica" charset="0"/>
              </a:rPr>
              <a:t>The past has left baggage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sz="2400" smtClean="0">
                <a:solidFill>
                  <a:srgbClr val="000000"/>
                </a:solidFill>
                <a:latin typeface="Helvetica" charset="0"/>
              </a:rPr>
              <a:t>The past, if it goes too far, is often difficult to overcome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sz="2400" smtClean="0">
                <a:solidFill>
                  <a:srgbClr val="000000"/>
                </a:solidFill>
                <a:latin typeface="Helvetica" charset="0"/>
              </a:rPr>
              <a:t>The current Board has taken some turns that could result in trouble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sz="2400" smtClean="0">
                <a:solidFill>
                  <a:srgbClr val="000000"/>
                </a:solidFill>
                <a:latin typeface="Helvetica" charset="0"/>
              </a:rPr>
              <a:t>You all are making some assumptions about one another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sz="2400" smtClean="0">
                <a:solidFill>
                  <a:srgbClr val="000000"/>
                </a:solidFill>
                <a:latin typeface="Helvetica" charset="0"/>
              </a:rPr>
              <a:t>But, this Board is not the last Board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sz="2400" smtClean="0">
                <a:solidFill>
                  <a:srgbClr val="000000"/>
                </a:solidFill>
                <a:latin typeface="Helvetica" charset="0"/>
              </a:rPr>
              <a:t>This Board is the only body that can chart a positive future for the District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sz="2400" smtClean="0">
                <a:solidFill>
                  <a:srgbClr val="000000"/>
                </a:solidFill>
                <a:latin typeface="Helvetica" charset="0"/>
              </a:rPr>
              <a:t>You individually have choices to make…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endParaRPr lang="en-US" altLang="en-US" sz="2400" smtClean="0">
              <a:solidFill>
                <a:srgbClr val="000000"/>
              </a:solidFill>
              <a:latin typeface="Helvetica" charset="0"/>
            </a:endParaRP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endParaRPr lang="en-US" altLang="en-US" sz="2400" smtClean="0">
              <a:solidFill>
                <a:srgbClr val="000000"/>
              </a:solidFill>
              <a:latin typeface="Helvetica" charset="0"/>
            </a:endParaRPr>
          </a:p>
        </p:txBody>
      </p:sp>
      <p:pic>
        <p:nvPicPr>
          <p:cNvPr id="22532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0198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90925" y="62865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/>
            <a:fld id="{D58FA883-E1BE-4421-82A2-7743E76831A6}" type="slidenum">
              <a:rPr lang="en-US" altLang="en-US" sz="1200">
                <a:solidFill>
                  <a:srgbClr val="000000"/>
                </a:solidFill>
                <a:latin typeface="Helvetica" charset="0"/>
              </a:rPr>
              <a:pPr algn="ctr"/>
              <a:t>5</a:t>
            </a:fld>
            <a:endParaRPr lang="en-US" altLang="en-US" sz="12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785813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Helvetica" charset="0"/>
              </a:rPr>
              <a:t/>
            </a:r>
            <a:br>
              <a:rPr lang="en-US" altLang="en-US" sz="3200" smtClean="0">
                <a:latin typeface="Helvetica" charset="0"/>
              </a:rPr>
            </a:br>
            <a:r>
              <a:rPr lang="en-US" altLang="en-US" sz="3600" i="1" smtClean="0">
                <a:solidFill>
                  <a:srgbClr val="000090"/>
                </a:solidFill>
                <a:latin typeface="Helvetica" charset="0"/>
              </a:rPr>
              <a:t>The Evolution Steps of Board Dynamics</a:t>
            </a:r>
            <a:endParaRPr lang="en-US" altLang="en-US" sz="3600" smtClean="0">
              <a:solidFill>
                <a:srgbClr val="000090"/>
              </a:solidFill>
              <a:latin typeface="Helvetica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3" y="1143000"/>
            <a:ext cx="9144000" cy="5029200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numCol="2"/>
          <a:lstStyle/>
          <a:p>
            <a:pPr lvl="1" eaLnBrk="1" hangingPunct="1">
              <a:lnSpc>
                <a:spcPct val="130000"/>
              </a:lnSpc>
              <a:tabLst>
                <a:tab pos="5026025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Different ideas get shared from the podium,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Boards take exception to approach and implication,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New ideas, perspective gets elected,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Board fractures,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Disrespect, names, poor communications, distrust, </a:t>
            </a:r>
            <a:r>
              <a:rPr lang="en-US" sz="2000" dirty="0" err="1" smtClean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inuendo</a:t>
            </a:r>
            <a:r>
              <a:rPr lang="en-US" sz="2000" dirty="0" smtClean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, misunderstandings, defensiveness…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People notice,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Board changes more, 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Aggressive changes, aggressive schedule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  <a:defRPr/>
            </a:pPr>
            <a:r>
              <a:rPr lang="en-US" sz="2400" b="1" i="1" dirty="0" smtClean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Board has decisions to make…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  <a:defRPr/>
            </a:pPr>
            <a:endParaRPr lang="en-US" sz="2000" dirty="0" smtClean="0">
              <a:solidFill>
                <a:srgbClr val="000000"/>
              </a:solidFill>
              <a:latin typeface="Helvetica" charset="0"/>
              <a:ea typeface="ＭＳ Ｐゴシック" charset="0"/>
            </a:endParaRP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  <a:defRPr/>
            </a:pPr>
            <a:endParaRPr lang="en-US" sz="2400" dirty="0" smtClean="0">
              <a:solidFill>
                <a:srgbClr val="000000"/>
              </a:solidFill>
              <a:latin typeface="Helvetica" charset="0"/>
              <a:ea typeface="ＭＳ Ｐゴシック" charset="0"/>
            </a:endParaRP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  <a:defRPr/>
            </a:pPr>
            <a:endParaRPr lang="en-US" sz="2400" dirty="0">
              <a:solidFill>
                <a:srgbClr val="000000"/>
              </a:solidFill>
              <a:latin typeface="Helvetica" charset="0"/>
              <a:ea typeface="ＭＳ Ｐゴシック" charset="0"/>
            </a:endParaRPr>
          </a:p>
        </p:txBody>
      </p:sp>
      <p:pic>
        <p:nvPicPr>
          <p:cNvPr id="24580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0198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DF3FFE3-6628-4DA0-86BA-5F7AD27EFEC5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37338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40000"/>
              </a:lnSpc>
              <a:buFontTx/>
              <a:buChar char="-"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This has become a community concern</a:t>
            </a:r>
          </a:p>
          <a:p>
            <a:pPr>
              <a:lnSpc>
                <a:spcPct val="140000"/>
              </a:lnSpc>
              <a:buFontTx/>
              <a:buChar char="-"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Lots of baggage</a:t>
            </a:r>
          </a:p>
          <a:p>
            <a:pPr>
              <a:lnSpc>
                <a:spcPct val="140000"/>
              </a:lnSpc>
              <a:buFontTx/>
              <a:buChar char="-"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Lots of oversight</a:t>
            </a:r>
          </a:p>
          <a:p>
            <a:pPr>
              <a:lnSpc>
                <a:spcPct val="140000"/>
              </a:lnSpc>
              <a:buFontTx/>
              <a:buChar char="-"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Effects on staff</a:t>
            </a:r>
          </a:p>
          <a:p>
            <a:pPr>
              <a:lnSpc>
                <a:spcPct val="140000"/>
              </a:lnSpc>
              <a:buFontTx/>
              <a:buChar char="-"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Effects on recruitment</a:t>
            </a:r>
          </a:p>
          <a:p>
            <a:pPr>
              <a:lnSpc>
                <a:spcPct val="140000"/>
              </a:lnSpc>
              <a:buFontTx/>
              <a:buChar char="-"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Overall efficiency can and will drop if you cannot work it out</a:t>
            </a:r>
          </a:p>
          <a:p>
            <a:pPr>
              <a:lnSpc>
                <a:spcPct val="140000"/>
              </a:lnSpc>
              <a:buFontTx/>
              <a:buChar char="-"/>
            </a:pP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It will take you all to agree on some things…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solidFill>
            <a:srgbClr val="3366FF"/>
          </a:solidFill>
        </p:spPr>
        <p:txBody>
          <a:bodyPr/>
          <a:lstStyle/>
          <a:p>
            <a:r>
              <a:rPr lang="en-US" altLang="en-US" sz="5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Impacts</a:t>
            </a:r>
            <a:endParaRPr lang="en-US" altLang="en-US" sz="960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324600"/>
            <a:ext cx="10668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0198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90925" y="62865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/>
            <a:fld id="{B48BBCEA-318B-4726-AA26-4417109CCA65}" type="slidenum">
              <a:rPr lang="en-US" altLang="en-US" sz="1200">
                <a:solidFill>
                  <a:srgbClr val="000000"/>
                </a:solidFill>
                <a:latin typeface="Helvetica" charset="0"/>
              </a:rPr>
              <a:pPr algn="ctr"/>
              <a:t>7</a:t>
            </a:fld>
            <a:endParaRPr lang="en-US" altLang="en-US" sz="12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785813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Helvetica" charset="0"/>
              </a:rPr>
              <a:t/>
            </a:r>
            <a:br>
              <a:rPr lang="en-US" altLang="en-US" sz="3200" smtClean="0">
                <a:latin typeface="Helvetica" charset="0"/>
              </a:rPr>
            </a:br>
            <a:r>
              <a:rPr lang="en-US" altLang="en-US" sz="3600" i="1" smtClean="0">
                <a:solidFill>
                  <a:srgbClr val="000090"/>
                </a:solidFill>
                <a:latin typeface="Helvetica" charset="0"/>
              </a:rPr>
              <a:t>District Situational Dynamics</a:t>
            </a:r>
            <a:endParaRPr lang="en-US" altLang="en-US" sz="3600" smtClean="0">
              <a:solidFill>
                <a:srgbClr val="000090"/>
              </a:solidFill>
              <a:latin typeface="Helvetica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029200"/>
          </a:xfrm>
        </p:spPr>
        <p:txBody>
          <a:bodyPr/>
          <a:lstStyle/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Board change, dynamics changed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New Board members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GM retired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Interim GM, diminished staff capacity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New Board Chair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Agenda overload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New committees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Pressure from Grand Jury, LAFCO, etc. …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endParaRPr lang="en-US" altLang="en-US" sz="2000" smtClean="0">
              <a:solidFill>
                <a:srgbClr val="000000"/>
              </a:solidFill>
              <a:latin typeface="Helvetica" charset="0"/>
            </a:endParaRP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endParaRPr lang="en-US" altLang="en-US" sz="2400" smtClean="0">
              <a:solidFill>
                <a:srgbClr val="000000"/>
              </a:solidFill>
              <a:latin typeface="Helvetica" charset="0"/>
            </a:endParaRP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endParaRPr lang="en-US" altLang="en-US" sz="2400" smtClean="0">
              <a:solidFill>
                <a:srgbClr val="000000"/>
              </a:solidFill>
              <a:latin typeface="Helvetica" charset="0"/>
            </a:endParaRPr>
          </a:p>
        </p:txBody>
      </p:sp>
      <p:pic>
        <p:nvPicPr>
          <p:cNvPr id="27652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0198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90925" y="62865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/>
            <a:fld id="{0E6B991A-C977-4BF1-9F24-4383AE5BAD7A}" type="slidenum">
              <a:rPr lang="en-US" altLang="en-US" sz="1200">
                <a:solidFill>
                  <a:srgbClr val="000000"/>
                </a:solidFill>
                <a:latin typeface="Helvetica" charset="0"/>
              </a:rPr>
              <a:pPr algn="ctr"/>
              <a:t>8</a:t>
            </a:fld>
            <a:endParaRPr lang="en-US" altLang="en-US" sz="12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785813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Helvetica" charset="0"/>
              </a:rPr>
              <a:t/>
            </a:r>
            <a:br>
              <a:rPr lang="en-US" altLang="en-US" sz="3200" smtClean="0">
                <a:latin typeface="Helvetica" charset="0"/>
              </a:rPr>
            </a:br>
            <a:r>
              <a:rPr lang="en-US" altLang="en-US" sz="3600" i="1" smtClean="0">
                <a:solidFill>
                  <a:srgbClr val="000090"/>
                </a:solidFill>
                <a:latin typeface="Helvetica" charset="0"/>
              </a:rPr>
              <a:t>Resultant</a:t>
            </a:r>
            <a:r>
              <a:rPr lang="en-US" altLang="en-US" sz="3600" smtClean="0">
                <a:solidFill>
                  <a:srgbClr val="000090"/>
                </a:solidFill>
                <a:latin typeface="Helvetica" charset="0"/>
              </a:rPr>
              <a:t> </a:t>
            </a:r>
            <a:r>
              <a:rPr lang="en-US" altLang="en-US" sz="3600" i="1" smtClean="0">
                <a:solidFill>
                  <a:srgbClr val="000090"/>
                </a:solidFill>
                <a:latin typeface="Helvetica" charset="0"/>
              </a:rPr>
              <a:t>Board Dynamics</a:t>
            </a:r>
            <a:endParaRPr lang="en-US" altLang="en-US" sz="3600" smtClean="0">
              <a:solidFill>
                <a:srgbClr val="000090"/>
              </a:solidFill>
              <a:latin typeface="Helvetica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029200"/>
          </a:xfrm>
        </p:spPr>
        <p:txBody>
          <a:bodyPr/>
          <a:lstStyle/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smtClean="0">
                <a:solidFill>
                  <a:srgbClr val="000000"/>
                </a:solidFill>
                <a:latin typeface="Helvetica" charset="0"/>
              </a:rPr>
              <a:t>There is some disrespect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There is distrust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History and baggage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There is effort to make changes on an aggressive schedule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There is some stress and resistance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“</a:t>
            </a:r>
            <a:r>
              <a:rPr lang="en-US" altLang="ja-JP" i="1" smtClean="0">
                <a:solidFill>
                  <a:srgbClr val="000000"/>
                </a:solidFill>
                <a:latin typeface="Helvetica" charset="0"/>
              </a:rPr>
              <a:t>Gottcha</a:t>
            </a:r>
            <a:r>
              <a:rPr lang="en-US" altLang="en-US" i="1" smtClean="0">
                <a:solidFill>
                  <a:srgbClr val="000000"/>
                </a:solidFill>
                <a:latin typeface="Helvetica" charset="0"/>
              </a:rPr>
              <a:t>”</a:t>
            </a:r>
            <a:r>
              <a:rPr lang="en-US" altLang="ja-JP" i="1" smtClean="0">
                <a:solidFill>
                  <a:srgbClr val="000000"/>
                </a:solidFill>
                <a:latin typeface="Helvetica" charset="0"/>
              </a:rPr>
              <a:t> mentality and practice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r>
              <a:rPr lang="en-US" altLang="en-US" sz="3200" i="1" smtClean="0">
                <a:solidFill>
                  <a:srgbClr val="000000"/>
                </a:solidFill>
                <a:latin typeface="Helvetica" charset="0"/>
              </a:rPr>
              <a:t>There is hope however!! …</a:t>
            </a: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endParaRPr lang="en-US" altLang="en-US" sz="2000" smtClean="0">
              <a:solidFill>
                <a:srgbClr val="000000"/>
              </a:solidFill>
              <a:latin typeface="Helvetica" charset="0"/>
            </a:endParaRP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endParaRPr lang="en-US" altLang="en-US" sz="2400" smtClean="0">
              <a:solidFill>
                <a:srgbClr val="000000"/>
              </a:solidFill>
              <a:latin typeface="Helvetica" charset="0"/>
            </a:endParaRP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endParaRPr lang="en-US" altLang="en-US" sz="2400" smtClean="0">
              <a:solidFill>
                <a:srgbClr val="000000"/>
              </a:solidFill>
              <a:latin typeface="Helvetica" charset="0"/>
            </a:endParaRPr>
          </a:p>
        </p:txBody>
      </p:sp>
      <p:pic>
        <p:nvPicPr>
          <p:cNvPr id="2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0198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90925" y="62865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/>
            <a:fld id="{74EB251A-4C04-4F88-B8ED-D57761B2AED5}" type="slidenum">
              <a:rPr lang="en-US" altLang="en-US" sz="1200">
                <a:solidFill>
                  <a:srgbClr val="000000"/>
                </a:solidFill>
                <a:latin typeface="Helvetica" charset="0"/>
              </a:rPr>
              <a:pPr algn="ctr"/>
              <a:t>9</a:t>
            </a:fld>
            <a:endParaRPr lang="en-US" altLang="en-US" sz="12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785813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Helvetica" charset="0"/>
              </a:rPr>
              <a:t/>
            </a:r>
            <a:br>
              <a:rPr lang="en-US" altLang="en-US" sz="3200" smtClean="0">
                <a:latin typeface="Helvetica" charset="0"/>
              </a:rPr>
            </a:br>
            <a:r>
              <a:rPr lang="en-US" altLang="en-US" sz="4000" i="1" smtClean="0">
                <a:solidFill>
                  <a:srgbClr val="000090"/>
                </a:solidFill>
                <a:latin typeface="Helvetica" charset="0"/>
              </a:rPr>
              <a:t>Points of Agreement</a:t>
            </a:r>
            <a:endParaRPr lang="en-US" altLang="en-US" sz="2800" smtClean="0">
              <a:solidFill>
                <a:srgbClr val="000090"/>
              </a:solidFill>
              <a:latin typeface="Helvetica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029200"/>
          </a:xfrm>
          <a:extLst/>
        </p:spPr>
        <p:txBody>
          <a:bodyPr/>
          <a:lstStyle/>
          <a:p>
            <a:pPr lvl="1" eaLnBrk="1" hangingPunct="1">
              <a:lnSpc>
                <a:spcPct val="150000"/>
              </a:lnSpc>
              <a:tabLst>
                <a:tab pos="5026025" algn="l"/>
              </a:tabLst>
            </a:pPr>
            <a:r>
              <a:rPr lang="en-US" altLang="en-US" sz="2000" smtClean="0">
                <a:solidFill>
                  <a:srgbClr val="000000"/>
                </a:solidFill>
                <a:latin typeface="Helvetica" charset="0"/>
              </a:rPr>
              <a:t>You all have told me you want what’s best for the District.</a:t>
            </a:r>
          </a:p>
          <a:p>
            <a:pPr lvl="1" eaLnBrk="1" hangingPunct="1">
              <a:lnSpc>
                <a:spcPct val="150000"/>
              </a:lnSpc>
              <a:tabLst>
                <a:tab pos="5026025" algn="l"/>
              </a:tabLst>
            </a:pPr>
            <a:r>
              <a:rPr lang="en-US" altLang="en-US" sz="2000" smtClean="0">
                <a:solidFill>
                  <a:srgbClr val="000000"/>
                </a:solidFill>
                <a:latin typeface="Helvetica" charset="0"/>
              </a:rPr>
              <a:t>You all have told me you do not want the District to be dissolved.</a:t>
            </a:r>
          </a:p>
          <a:p>
            <a:pPr lvl="1" eaLnBrk="1" hangingPunct="1">
              <a:lnSpc>
                <a:spcPct val="150000"/>
              </a:lnSpc>
              <a:tabLst>
                <a:tab pos="5026025" algn="l"/>
              </a:tabLst>
            </a:pPr>
            <a:r>
              <a:rPr lang="en-US" altLang="en-US" sz="2000" smtClean="0">
                <a:solidFill>
                  <a:srgbClr val="000000"/>
                </a:solidFill>
                <a:latin typeface="Helvetica" charset="0"/>
              </a:rPr>
              <a:t>I’ve recently seen you come together on an agreed remedy for workload remedy.</a:t>
            </a:r>
            <a:br>
              <a:rPr lang="en-US" altLang="en-US" sz="2000" smtClean="0">
                <a:solidFill>
                  <a:srgbClr val="000000"/>
                </a:solidFill>
                <a:latin typeface="Helvetica" charset="0"/>
              </a:rPr>
            </a:br>
            <a:r>
              <a:rPr lang="en-US" altLang="en-US" sz="2000" smtClean="0">
                <a:solidFill>
                  <a:srgbClr val="000000"/>
                </a:solidFill>
                <a:latin typeface="Helvetica" charset="0"/>
              </a:rPr>
              <a:t/>
            </a:r>
            <a:br>
              <a:rPr lang="en-US" altLang="en-US" sz="2000" smtClean="0">
                <a:solidFill>
                  <a:srgbClr val="000000"/>
                </a:solidFill>
                <a:latin typeface="Helvetica" charset="0"/>
              </a:rPr>
            </a:br>
            <a:r>
              <a:rPr lang="en-US" altLang="en-US" sz="2000" smtClean="0">
                <a:solidFill>
                  <a:srgbClr val="000000"/>
                </a:solidFill>
                <a:latin typeface="Helvetica" charset="0"/>
              </a:rPr>
              <a:t>           </a:t>
            </a:r>
            <a:r>
              <a:rPr lang="en-US" altLang="en-US" sz="2000" b="1" i="1" smtClean="0">
                <a:solidFill>
                  <a:srgbClr val="000000"/>
                </a:solidFill>
                <a:latin typeface="Helvetica" charset="0"/>
              </a:rPr>
              <a:t>THESE ARE HUGELY IMPORTANT AGREEMENTS</a:t>
            </a:r>
          </a:p>
          <a:p>
            <a:pPr lvl="1" eaLnBrk="1" hangingPunct="1">
              <a:lnSpc>
                <a:spcPct val="150000"/>
              </a:lnSpc>
              <a:tabLst>
                <a:tab pos="5026025" algn="l"/>
              </a:tabLst>
            </a:pPr>
            <a:endParaRPr lang="en-US" altLang="en-US" sz="2000" b="1" i="1" smtClean="0">
              <a:solidFill>
                <a:srgbClr val="000000"/>
              </a:solidFill>
              <a:latin typeface="Helvetica" charset="0"/>
            </a:endParaRPr>
          </a:p>
          <a:p>
            <a:pPr lvl="1" algn="ctr" eaLnBrk="1" hangingPunct="1">
              <a:lnSpc>
                <a:spcPct val="150000"/>
              </a:lnSpc>
              <a:buFontTx/>
              <a:buNone/>
              <a:tabLst>
                <a:tab pos="5026025" algn="l"/>
              </a:tabLst>
            </a:pPr>
            <a:r>
              <a:rPr lang="en-US" altLang="en-US" sz="2000" b="1" i="1" smtClean="0">
                <a:latin typeface="Helvetica" charset="0"/>
              </a:rPr>
              <a:t>Its critical that this Board finds a way to continue to move the agency forward, and not let it slip into dysfunction!! …</a:t>
            </a:r>
          </a:p>
          <a:p>
            <a:pPr lvl="1" eaLnBrk="1" hangingPunct="1">
              <a:lnSpc>
                <a:spcPct val="150000"/>
              </a:lnSpc>
              <a:tabLst>
                <a:tab pos="5026025" algn="l"/>
              </a:tabLst>
            </a:pPr>
            <a:endParaRPr lang="en-US" altLang="en-US" sz="2000" b="1" i="1" smtClean="0">
              <a:solidFill>
                <a:srgbClr val="000000"/>
              </a:solidFill>
              <a:latin typeface="Helvetica" charset="0"/>
            </a:endParaRP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endParaRPr lang="en-US" altLang="en-US" sz="2400" smtClean="0">
              <a:solidFill>
                <a:srgbClr val="000000"/>
              </a:solidFill>
              <a:latin typeface="Helvetica" charset="0"/>
            </a:endParaRPr>
          </a:p>
          <a:p>
            <a:pPr lvl="1" eaLnBrk="1" hangingPunct="1">
              <a:lnSpc>
                <a:spcPct val="130000"/>
              </a:lnSpc>
              <a:tabLst>
                <a:tab pos="5026025" algn="l"/>
              </a:tabLst>
            </a:pPr>
            <a:endParaRPr lang="en-US" altLang="en-US" sz="2400" smtClean="0">
              <a:solidFill>
                <a:srgbClr val="000000"/>
              </a:solidFill>
              <a:latin typeface="Helvetica" charset="0"/>
            </a:endParaRPr>
          </a:p>
        </p:txBody>
      </p:sp>
      <p:pic>
        <p:nvPicPr>
          <p:cNvPr id="3174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019800"/>
            <a:ext cx="5572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39147</TotalTime>
  <Words>1156</Words>
  <Application>Microsoft Office PowerPoint</Application>
  <PresentationFormat>On-screen Show (4:3)</PresentationFormat>
  <Paragraphs>242</Paragraphs>
  <Slides>25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Times</vt:lpstr>
      <vt:lpstr>MS PGothic</vt:lpstr>
      <vt:lpstr>Arial</vt:lpstr>
      <vt:lpstr>Tahoma</vt:lpstr>
      <vt:lpstr>Helvetica</vt:lpstr>
      <vt:lpstr>Wingdings</vt:lpstr>
      <vt:lpstr>Noteworthy Light</vt:lpstr>
      <vt:lpstr>Blank Presentation</vt:lpstr>
      <vt:lpstr>PowerPoint Presentation</vt:lpstr>
      <vt:lpstr>This Workshop</vt:lpstr>
      <vt:lpstr>Where You Are </vt:lpstr>
      <vt:lpstr> Board History</vt:lpstr>
      <vt:lpstr> The Evolution Steps of Board Dynamics</vt:lpstr>
      <vt:lpstr>Impacts</vt:lpstr>
      <vt:lpstr> District Situational Dynamics</vt:lpstr>
      <vt:lpstr> Resultant Board Dynamics</vt:lpstr>
      <vt:lpstr> Points of Agreement</vt:lpstr>
      <vt:lpstr>SMCHD Board “An Overview of Service”</vt:lpstr>
      <vt:lpstr>SMCHD Board “An Overview of Service”</vt:lpstr>
      <vt:lpstr>Inputs (Public/Interviews)</vt:lpstr>
      <vt:lpstr>SMCHD Board Working together to put Mission First</vt:lpstr>
      <vt:lpstr>SMCHD Board “Poor motivations in Public Agencies”</vt:lpstr>
      <vt:lpstr>Your Dynamics</vt:lpstr>
      <vt:lpstr>Your Opportunity</vt:lpstr>
      <vt:lpstr>Its time to hit the Restart button for SMCHD!!</vt:lpstr>
      <vt:lpstr>Your Opportunity</vt:lpstr>
      <vt:lpstr>In One Year?</vt:lpstr>
      <vt:lpstr>This Workshop</vt:lpstr>
      <vt:lpstr>SMCHD Board “Commission Norms”</vt:lpstr>
      <vt:lpstr>Thoughts on Commission Norms 2015</vt:lpstr>
      <vt:lpstr>SMCHD Commission Moving Forward </vt:lpstr>
      <vt:lpstr>SMCHD Board Recommendations</vt:lpstr>
      <vt:lpstr>Effects on Recruiting</vt:lpstr>
    </vt:vector>
  </TitlesOfParts>
  <Company>BHI Management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Brent Ives</dc:creator>
  <cp:lastModifiedBy>Georgia</cp:lastModifiedBy>
  <cp:revision>351</cp:revision>
  <cp:lastPrinted>2009-12-29T05:16:41Z</cp:lastPrinted>
  <dcterms:created xsi:type="dcterms:W3CDTF">2010-02-27T02:42:46Z</dcterms:created>
  <dcterms:modified xsi:type="dcterms:W3CDTF">2015-02-13T19:55:41Z</dcterms:modified>
</cp:coreProperties>
</file>